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notesMasterIdLst>
    <p:notesMasterId r:id="rId36"/>
  </p:notesMasterIdLst>
  <p:sldIdLst>
    <p:sldId id="257" r:id="rId2"/>
    <p:sldId id="256" r:id="rId3"/>
    <p:sldId id="258" r:id="rId4"/>
    <p:sldId id="259" r:id="rId5"/>
    <p:sldId id="287" r:id="rId6"/>
    <p:sldId id="288" r:id="rId7"/>
    <p:sldId id="289" r:id="rId8"/>
    <p:sldId id="290" r:id="rId9"/>
    <p:sldId id="260" r:id="rId10"/>
    <p:sldId id="276" r:id="rId11"/>
    <p:sldId id="281" r:id="rId12"/>
    <p:sldId id="277" r:id="rId13"/>
    <p:sldId id="278" r:id="rId14"/>
    <p:sldId id="279" r:id="rId15"/>
    <p:sldId id="280" r:id="rId16"/>
    <p:sldId id="282" r:id="rId17"/>
    <p:sldId id="283" r:id="rId18"/>
    <p:sldId id="284" r:id="rId19"/>
    <p:sldId id="261" r:id="rId20"/>
    <p:sldId id="274" r:id="rId21"/>
    <p:sldId id="275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71" r:id="rId30"/>
    <p:sldId id="286" r:id="rId31"/>
    <p:sldId id="285" r:id="rId32"/>
    <p:sldId id="269" r:id="rId33"/>
    <p:sldId id="270" r:id="rId34"/>
    <p:sldId id="27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間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0" autoAdjust="0"/>
    <p:restoredTop sz="80435" autoAdjust="0"/>
  </p:normalViewPr>
  <p:slideViewPr>
    <p:cSldViewPr snapToGrid="0" snapToObjects="1">
      <p:cViewPr>
        <p:scale>
          <a:sx n="104" d="100"/>
          <a:sy n="104" d="100"/>
        </p:scale>
        <p:origin x="2528" y="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E8742-9AC0-F84F-BBEA-8070AA0AC99D}" type="datetimeFigureOut">
              <a:rPr kumimoji="1" lang="ja-JP" altLang="en-US" smtClean="0"/>
              <a:t>2016/9/9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CB383-B6CE-2C47-BD55-F6A3D16169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192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4218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複数のボタンに同じ挙動を定義したい場合は、</a:t>
            </a:r>
            <a:r>
              <a:rPr kumimoji="1" lang="en-US" altLang="ja-JP" dirty="0" smtClean="0"/>
              <a:t>ID</a:t>
            </a:r>
            <a:r>
              <a:rPr kumimoji="1" lang="ja-JP" altLang="en-US" dirty="0" smtClean="0"/>
              <a:t>を羅列するだけで</a:t>
            </a:r>
            <a:r>
              <a:rPr kumimoji="1" lang="en-US" altLang="ja-JP" dirty="0" smtClean="0"/>
              <a:t>OK</a:t>
            </a:r>
          </a:p>
          <a:p>
            <a:r>
              <a:rPr kumimoji="1" lang="ja-JP" altLang="en-US" dirty="0" smtClean="0"/>
              <a:t>他に、このアプリでも使っている</a:t>
            </a:r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OnItemClick</a:t>
            </a:r>
            <a:r>
              <a:rPr kumimoji="1" lang="ja-JP" altLang="en-US" dirty="0" smtClean="0"/>
              <a:t>があります。確認してみましょう。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62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複数のボタンに同じ挙動を定義したい場合は、</a:t>
            </a:r>
            <a:r>
              <a:rPr kumimoji="1" lang="en-US" altLang="ja-JP" dirty="0" smtClean="0"/>
              <a:t>ID</a:t>
            </a:r>
            <a:r>
              <a:rPr kumimoji="1" lang="ja-JP" altLang="en-US" dirty="0" smtClean="0"/>
              <a:t>を羅列するだけで</a:t>
            </a:r>
            <a:r>
              <a:rPr kumimoji="1" lang="en-US" altLang="ja-JP" dirty="0" smtClean="0"/>
              <a:t>OK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193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ここまでできたら起動してみましょう。検索ボタンを押すと、</a:t>
            </a:r>
            <a:r>
              <a:rPr kumimoji="1" lang="en-US" altLang="ja-JP" dirty="0" smtClean="0"/>
              <a:t>YouTube</a:t>
            </a:r>
            <a:r>
              <a:rPr kumimoji="1" lang="ja-JP" altLang="en-US" dirty="0" smtClean="0"/>
              <a:t>の検索結果がずらっと表示されるはずです。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簡単にできちゃった人は、「ボタンを押したら検索ワードをクリア」とか「タイトルの代わりに動画説明を表示してみる」に挑戦してみましょう。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実は</a:t>
            </a:r>
            <a:r>
              <a:rPr kumimoji="1" lang="en-US" altLang="ja-JP" dirty="0" err="1" smtClean="0"/>
              <a:t>RecyclerView</a:t>
            </a:r>
            <a:r>
              <a:rPr kumimoji="1" lang="ja-JP" altLang="en-US" dirty="0" smtClean="0"/>
              <a:t>という部品が配置してありました。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YouTube</a:t>
            </a:r>
            <a:r>
              <a:rPr kumimoji="1" lang="ja-JP" altLang="en-US" dirty="0" smtClean="0"/>
              <a:t>の検索結果のような、配列（リスト）データを表示するのに適した</a:t>
            </a:r>
            <a:r>
              <a:rPr kumimoji="1" lang="en-US" altLang="ja-JP" dirty="0" smtClean="0"/>
              <a:t>View</a:t>
            </a:r>
            <a:r>
              <a:rPr kumimoji="1" lang="ja-JP" altLang="en-US" dirty="0" smtClean="0"/>
              <a:t>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106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「画像を表示する（＝画像を表示する場所を用意する、画像を表示する処理を書く）」となりますので、前者を</a:t>
            </a:r>
            <a:r>
              <a:rPr kumimoji="1" lang="en-US" altLang="ja-JP" dirty="0" err="1" smtClean="0"/>
              <a:t>cell.xml</a:t>
            </a:r>
            <a:r>
              <a:rPr kumimoji="1" lang="ja-JP" altLang="en-US" dirty="0" smtClean="0"/>
              <a:t>に、後者を</a:t>
            </a:r>
            <a:r>
              <a:rPr kumimoji="1" lang="en-US" altLang="ja-JP" dirty="0" err="1" smtClean="0"/>
              <a:t>MainActivityFragment</a:t>
            </a:r>
            <a:r>
              <a:rPr kumimoji="1" lang="ja-JP" altLang="en-US" dirty="0" smtClean="0"/>
              <a:t>に実装します。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080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こんな感じになりましたか？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画像表示は、</a:t>
            </a:r>
            <a:r>
              <a:rPr kumimoji="1" lang="en-US" altLang="ja-JP" dirty="0" smtClean="0"/>
              <a:t>Picasso</a:t>
            </a:r>
            <a:r>
              <a:rPr kumimoji="1" lang="ja-JP" altLang="en-US" dirty="0" smtClean="0"/>
              <a:t>ライブラリを利用することで簡単に実装できています。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Picasso</a:t>
            </a:r>
            <a:r>
              <a:rPr kumimoji="1" lang="ja-JP" altLang="en-US" dirty="0" smtClean="0"/>
              <a:t>が本領を発揮するのは、ネットワーク上の画像ファイルを表示する時です。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画像表示処理を細かく分けると、ダウンロードと加工・表示といった工程がありますが、これらを簡単に実装することができます。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自分で実装すると、画像をどこに保存するか、どんな名前で保存するか、すでにダウンロード済みだったらどうするか、キャッシュをどうするか、スクロールしながらダウンロードしながらの非同期処理制御・・・と悩ましいです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5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アプリケーションのプロセスは、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スレッドという特別なスレッドを必ず一つ内包しています。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このスレッドでは、長時間のブロックは許されず、また</a:t>
            </a:r>
            <a:r>
              <a:rPr kumimoji="1" lang="en-US" altLang="ja-JP" dirty="0" smtClean="0"/>
              <a:t>HTTP</a:t>
            </a:r>
            <a:r>
              <a:rPr kumimoji="1" lang="ja-JP" altLang="en-US" dirty="0" smtClean="0"/>
              <a:t>通信処理を実行することも許されません。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先の画像表示処理については、</a:t>
            </a:r>
            <a:r>
              <a:rPr kumimoji="1" lang="en-US" altLang="ja-JP" dirty="0" smtClean="0"/>
              <a:t>Picasso</a:t>
            </a:r>
            <a:r>
              <a:rPr kumimoji="1" lang="ja-JP" altLang="en-US" dirty="0" smtClean="0"/>
              <a:t>ライブラリがこのあたりを上手いこと実装してくれていることも、</a:t>
            </a:r>
            <a:r>
              <a:rPr kumimoji="1" lang="en-US" altLang="ja-JP" dirty="0" smtClean="0"/>
              <a:t>Picasso</a:t>
            </a:r>
            <a:r>
              <a:rPr kumimoji="1" lang="ja-JP" altLang="en-US" dirty="0" smtClean="0"/>
              <a:t>の大きな利点の一つです。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09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ListView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StaggeredGridView</a:t>
            </a:r>
            <a:r>
              <a:rPr kumimoji="1" lang="ja-JP" altLang="en-US" dirty="0" smtClean="0"/>
              <a:t>に変更します。できたら実行してみましょう。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ここでのポイントは、</a:t>
            </a:r>
            <a:r>
              <a:rPr kumimoji="1" lang="en-US" altLang="ja-JP" dirty="0" smtClean="0"/>
              <a:t>XML</a:t>
            </a:r>
            <a:r>
              <a:rPr kumimoji="1" lang="ja-JP" altLang="en-US" dirty="0" smtClean="0"/>
              <a:t>を修正しただけで、</a:t>
            </a:r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ファイルは一切修正を加えていないことです。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684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StaggeredGridLayoutManager</a:t>
            </a:r>
            <a:r>
              <a:rPr kumimoji="1" lang="ja-JP" altLang="en-US" dirty="0" smtClean="0"/>
              <a:t>は、</a:t>
            </a:r>
            <a:r>
              <a:rPr kumimoji="1" lang="en-US" altLang="ja-JP" dirty="0" err="1" smtClean="0"/>
              <a:t>Pinterest</a:t>
            </a:r>
            <a:r>
              <a:rPr kumimoji="1" lang="ja-JP" altLang="en-US" dirty="0" smtClean="0"/>
              <a:t>風にリストデータを表示する</a:t>
            </a:r>
            <a:r>
              <a:rPr kumimoji="1" lang="en-US" altLang="ja-JP" dirty="0" err="1" smtClean="0"/>
              <a:t>RecyclerView</a:t>
            </a:r>
            <a:r>
              <a:rPr kumimoji="1" lang="ja-JP" altLang="en-US" dirty="0" smtClean="0"/>
              <a:t>のレイアウトマネージャーです。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このライブラリを利用することで、簡単に</a:t>
            </a:r>
            <a:r>
              <a:rPr kumimoji="1" lang="en-US" altLang="ja-JP" dirty="0" err="1" smtClean="0"/>
              <a:t>Pinterest</a:t>
            </a:r>
            <a:r>
              <a:rPr kumimoji="1" lang="ja-JP" altLang="en-US" dirty="0" smtClean="0"/>
              <a:t>風のリスト表示を実現することができます。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自分でカスタマイズした</a:t>
            </a:r>
            <a:r>
              <a:rPr kumimoji="1" lang="en-US" altLang="ja-JP" dirty="0" err="1" smtClean="0"/>
              <a:t>RecyclerView</a:t>
            </a:r>
            <a:r>
              <a:rPr kumimoji="1" lang="ja-JP" altLang="en-US" dirty="0" smtClean="0"/>
              <a:t>を使うことも可能です。使えそうな</a:t>
            </a:r>
            <a:r>
              <a:rPr kumimoji="1" lang="en-US" altLang="ja-JP" dirty="0" err="1" smtClean="0"/>
              <a:t>RecyclerView</a:t>
            </a:r>
            <a:r>
              <a:rPr kumimoji="1" lang="ja-JP" altLang="en-US" dirty="0" smtClean="0"/>
              <a:t>ライブラリを見つけたら試してみましょう。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210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解説した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つのライブラリと、コード内で利用している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つのライブラリを記載してあります。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147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37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厳密には</a:t>
            </a:r>
            <a:r>
              <a:rPr kumimoji="1" lang="en-US" altLang="ja-JP" dirty="0" smtClean="0"/>
              <a:t>Fragment</a:t>
            </a:r>
            <a:r>
              <a:rPr kumimoji="1" lang="ja-JP" altLang="en-US" dirty="0" smtClean="0"/>
              <a:t>は画面を構成する要素ではないですが、概念としてこのように考えると理解しやすいと思います。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18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015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ファイルを開くとき、実務では</a:t>
            </a:r>
            <a:r>
              <a:rPr kumimoji="1" lang="en-US" altLang="ja-JP" dirty="0" smtClean="0"/>
              <a:t> Navigate -&gt; Class </a:t>
            </a:r>
            <a:r>
              <a:rPr kumimoji="1" lang="ja-JP" altLang="en-US" dirty="0" smtClean="0"/>
              <a:t>でクラス名を指定して開きます。（設定に依りますが、</a:t>
            </a:r>
            <a:r>
              <a:rPr kumimoji="1" lang="en-US" altLang="ja-JP" dirty="0" smtClean="0"/>
              <a:t>Command + Shift + T</a:t>
            </a:r>
            <a:r>
              <a:rPr kumimoji="1" lang="ja-JP" altLang="en-US" dirty="0" smtClean="0"/>
              <a:t>のショートカットを利用します）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また、ファイルの中から特定のメソッドを探すとき、</a:t>
            </a:r>
            <a:r>
              <a:rPr kumimoji="1" lang="en-US" altLang="ja-JP" dirty="0" smtClean="0"/>
              <a:t>Navigate -&gt; File Structure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Command + O</a:t>
            </a:r>
            <a:r>
              <a:rPr kumimoji="1" lang="ja-JP" altLang="en-US" dirty="0" smtClean="0"/>
              <a:t>（オー）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を利用します</a:t>
            </a:r>
          </a:p>
          <a:p>
            <a:r>
              <a:rPr kumimoji="1" lang="ja-JP" altLang="en-US" dirty="0" smtClean="0"/>
              <a:t>コメントアウトの解除や実施は、</a:t>
            </a:r>
            <a:r>
              <a:rPr kumimoji="1" lang="en-US" altLang="ja-JP" dirty="0" smtClean="0"/>
              <a:t>Code -&gt; Comment with Line</a:t>
            </a:r>
            <a:r>
              <a:rPr kumimoji="1" lang="en-US" altLang="ja-JP" baseline="0" dirty="0" smtClean="0"/>
              <a:t> Comment</a:t>
            </a:r>
            <a:r>
              <a:rPr kumimoji="1" lang="ja-JP" altLang="en-US" baseline="0" dirty="0" smtClean="0"/>
              <a:t>（</a:t>
            </a:r>
            <a:r>
              <a:rPr kumimoji="1" lang="en-US" altLang="ja-JP" baseline="0" dirty="0" smtClean="0"/>
              <a:t>Command + /</a:t>
            </a:r>
            <a:r>
              <a:rPr kumimoji="1" lang="ja-JP" altLang="en-US" baseline="0" dirty="0" smtClean="0"/>
              <a:t>）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62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1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725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複数のボタンに同じ挙動を定義したい場合は、</a:t>
            </a:r>
            <a:r>
              <a:rPr kumimoji="1" lang="en-US" altLang="ja-JP" dirty="0" smtClean="0"/>
              <a:t>ID</a:t>
            </a:r>
            <a:r>
              <a:rPr kumimoji="1" lang="ja-JP" altLang="en-US" dirty="0" smtClean="0"/>
              <a:t>を羅列するだけで</a:t>
            </a:r>
            <a:r>
              <a:rPr kumimoji="1" lang="en-US" altLang="ja-JP" dirty="0" smtClean="0"/>
              <a:t>OK</a:t>
            </a:r>
          </a:p>
          <a:p>
            <a:r>
              <a:rPr kumimoji="1" lang="ja-JP" altLang="en-US" dirty="0" smtClean="0"/>
              <a:t>他に、このアプリでも使っている</a:t>
            </a:r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OnItemClick</a:t>
            </a:r>
            <a:r>
              <a:rPr kumimoji="1" lang="ja-JP" altLang="en-US" dirty="0" smtClean="0"/>
              <a:t>があります。確認してみましょう。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CB383-B6CE-2C47-BD55-F6A3D161698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65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ED3E41-E2DE-48B7-AD25-2C05D8372D60}" type="datetime4">
              <a:rPr lang="en-US" smtClean="0"/>
              <a:pPr/>
              <a:t>September 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9/9/16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9/9/16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02C6-8B37-41F0-B3E4-774551D1C22F}" type="datetime4">
              <a:rPr lang="en-US" smtClean="0"/>
              <a:pPr/>
              <a:t>September 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F78D1B-BB73-41B2-8202-C6678B761557}" type="datetime4">
              <a:rPr lang="en-US" smtClean="0"/>
              <a:pPr/>
              <a:t>September 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1E46-B9AD-4605-BA48-F4BA770367EA}" type="datetime4">
              <a:rPr lang="en-US" smtClean="0"/>
              <a:pPr/>
              <a:t>September 9,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4492-1D66-40E5-BF5F-8AE5B76A3760}" type="datetime4">
              <a:rPr lang="en-US" smtClean="0"/>
              <a:pPr/>
              <a:t>September 9,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120655-FBEF-4656-A8A9-E7D9EB4F4DEC}" type="datetime4">
              <a:rPr lang="en-US" smtClean="0"/>
              <a:pPr/>
              <a:t>September 9,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0" y="9635"/>
            <a:ext cx="9144000" cy="5421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2BA2-D035-44CD-B6C5-345CD46C68A9}" type="datetime4">
              <a:rPr lang="en-US" smtClean="0"/>
              <a:pPr/>
              <a:t>September 9,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2544D9-E8EB-4DFC-9BAC-8FC5CFB1A919}" type="datetime4">
              <a:rPr lang="en-US" smtClean="0"/>
              <a:pPr/>
              <a:t>September 9,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894904-8048-429B-BF77-F17DA8F8287B}" type="datetime4">
              <a:rPr lang="en-US" smtClean="0"/>
              <a:pPr/>
              <a:t>September 9,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6441D7B3-F7C5-4013-AC5D-399DD8DB11FA}" type="datetime4">
              <a:rPr lang="en-US" smtClean="0"/>
              <a:pPr/>
              <a:t>September 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sldNum="0" hdr="0" ftr="0" dt="0"/>
  <p:txStyles>
    <p:titleStyle>
      <a:lvl1pPr algn="l" defTabSz="914400" rtl="0" eaLnBrk="1" latinLnBrk="0" hangingPunct="1">
        <a:spcBef>
          <a:spcPts val="400"/>
        </a:spcBef>
        <a:buNone/>
        <a:defRPr kumimoji="1"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kumimoji="1"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kumimoji="1"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kumimoji="1"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kumimoji="1"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130535" y="854189"/>
            <a:ext cx="3895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準備しておいて下さい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89463" y="1369382"/>
            <a:ext cx="7852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[1] https</a:t>
            </a:r>
            <a:r>
              <a:rPr kumimoji="1" lang="en-US" altLang="ja-JP" sz="2800" dirty="0">
                <a:latin typeface="Hiragino Sans GB W3"/>
                <a:ea typeface="Hiragino Sans GB W3"/>
                <a:cs typeface="Hiragino Sans GB W3"/>
              </a:rPr>
              <a:t>://</a:t>
            </a:r>
            <a:r>
              <a:rPr kumimoji="1" lang="en-US" altLang="ja-JP" sz="2800" dirty="0" err="1">
                <a:latin typeface="Hiragino Sans GB W3"/>
                <a:ea typeface="Hiragino Sans GB W3"/>
                <a:cs typeface="Hiragino Sans GB W3"/>
              </a:rPr>
              <a:t>goo.gl</a:t>
            </a:r>
            <a:r>
              <a:rPr kumimoji="1" lang="en-US" altLang="ja-JP" sz="2800" dirty="0">
                <a:latin typeface="Hiragino Sans GB W3"/>
                <a:ea typeface="Hiragino Sans GB W3"/>
                <a:cs typeface="Hiragino Sans GB W3"/>
              </a:rPr>
              <a:t>/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1789zH 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へアクセス</a:t>
            </a:r>
            <a:endParaRPr kumimoji="1" lang="en-US" altLang="ja-JP" sz="2800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[2] </a:t>
            </a:r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project.zip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をダウンロード</a:t>
            </a:r>
            <a:endParaRPr kumimoji="1" lang="en-US" altLang="ja-JP" sz="2800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[3] 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ダウンロードした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zip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を解凍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2730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2507738D-474E-4BBD-B0DB-BB466134C2B8}" type="slidenum">
              <a:rPr lang="ja-JP" altLang="en-US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cap="none" dirty="0" smtClean="0"/>
              <a:t>Android</a:t>
            </a:r>
            <a:r>
              <a:rPr kumimoji="1" lang="ja-JP" altLang="en-US" cap="none" dirty="0" smtClean="0"/>
              <a:t>アプリの基本</a:t>
            </a:r>
            <a:r>
              <a:rPr lang="ja-JP" altLang="en-US" dirty="0" smtClean="0"/>
              <a:t>構成</a:t>
            </a:r>
            <a:endParaRPr kumimoji="1"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6971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2507738D-474E-4BBD-B0DB-BB466134C2B8}" type="slidenum">
              <a:rPr lang="ja-JP" altLang="en-US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アプリの</a:t>
            </a:r>
            <a:r>
              <a:rPr lang="ja-JP" altLang="en-US" dirty="0" smtClean="0"/>
              <a:t>基本構成要素は３つ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2970176" y="1156524"/>
            <a:ext cx="3203648" cy="5040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マニフェスト</a:t>
            </a:r>
            <a:endParaRPr kumimoji="1" lang="ja-JP" altLang="en-US" sz="2400" dirty="0"/>
          </a:p>
        </p:txBody>
      </p:sp>
      <p:sp>
        <p:nvSpPr>
          <p:cNvPr id="7" name="角丸四角形 6"/>
          <p:cNvSpPr/>
          <p:nvPr/>
        </p:nvSpPr>
        <p:spPr>
          <a:xfrm>
            <a:off x="2970176" y="3538165"/>
            <a:ext cx="3203648" cy="5040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Java</a:t>
            </a:r>
            <a:r>
              <a:rPr kumimoji="1" lang="ja-JP" altLang="en-US" sz="2400" dirty="0" smtClean="0"/>
              <a:t>クラス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4586234" y="1897098"/>
            <a:ext cx="0" cy="154565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雲形吹き出し 10"/>
          <p:cNvSpPr/>
          <p:nvPr/>
        </p:nvSpPr>
        <p:spPr>
          <a:xfrm>
            <a:off x="5615608" y="62144"/>
            <a:ext cx="3528392" cy="1264786"/>
          </a:xfrm>
          <a:prstGeom prst="cloudCallout">
            <a:avLst>
              <a:gd name="adj1" fmla="val -38329"/>
              <a:gd name="adj2" fmla="val 59604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パッケージは</a:t>
            </a:r>
            <a:r>
              <a:rPr kumimoji="1" lang="en-US" altLang="ja-JP" dirty="0" err="1" smtClean="0"/>
              <a:t>xxxxx</a:t>
            </a:r>
            <a:r>
              <a:rPr kumimoji="1" lang="ja-JP" altLang="en-US" dirty="0" smtClean="0"/>
              <a:t>です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クラスは</a:t>
            </a:r>
            <a:r>
              <a:rPr kumimoji="1" lang="en-US" altLang="ja-JP" dirty="0" err="1" smtClean="0"/>
              <a:t>xxxxxx</a:t>
            </a:r>
            <a:r>
              <a:rPr kumimoji="1" lang="ja-JP" altLang="en-US" dirty="0" smtClean="0"/>
              <a:t>です</a:t>
            </a:r>
            <a:endParaRPr kumimoji="1" lang="ja-JP" altLang="en-US" dirty="0"/>
          </a:p>
        </p:txBody>
      </p:sp>
      <p:sp>
        <p:nvSpPr>
          <p:cNvPr id="13" name="雲形吹き出し 12"/>
          <p:cNvSpPr/>
          <p:nvPr/>
        </p:nvSpPr>
        <p:spPr>
          <a:xfrm>
            <a:off x="5718412" y="2429377"/>
            <a:ext cx="3425588" cy="1094739"/>
          </a:xfrm>
          <a:prstGeom prst="cloudCallout">
            <a:avLst>
              <a:gd name="adj1" fmla="val -38452"/>
              <a:gd name="adj2" fmla="val 75391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レイアウトファイルは</a:t>
            </a:r>
            <a:r>
              <a:rPr kumimoji="1" lang="en-US" altLang="ja-JP" dirty="0" err="1" smtClean="0"/>
              <a:t>xxxx</a:t>
            </a:r>
            <a:r>
              <a:rPr kumimoji="1" lang="ja-JP" altLang="en-US" dirty="0" smtClean="0"/>
              <a:t>です</a:t>
            </a:r>
            <a:endParaRPr kumimoji="1" lang="en-US" altLang="ja-JP" dirty="0" smtClean="0"/>
          </a:p>
        </p:txBody>
      </p:sp>
      <p:sp>
        <p:nvSpPr>
          <p:cNvPr id="14" name="角丸四角形 13"/>
          <p:cNvSpPr/>
          <p:nvPr/>
        </p:nvSpPr>
        <p:spPr>
          <a:xfrm>
            <a:off x="2970176" y="5974835"/>
            <a:ext cx="3203648" cy="5040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レイアウト</a:t>
            </a:r>
            <a:r>
              <a:rPr lang="en-US" altLang="ja-JP" sz="2400" dirty="0" smtClean="0"/>
              <a:t>XML</a:t>
            </a:r>
            <a:endParaRPr kumimoji="1" lang="ja-JP" altLang="en-US" sz="2400" dirty="0"/>
          </a:p>
        </p:txBody>
      </p:sp>
      <p:sp>
        <p:nvSpPr>
          <p:cNvPr id="15" name="雲形吹き出し 14"/>
          <p:cNvSpPr/>
          <p:nvPr/>
        </p:nvSpPr>
        <p:spPr>
          <a:xfrm>
            <a:off x="193160" y="4710049"/>
            <a:ext cx="3010137" cy="1264786"/>
          </a:xfrm>
          <a:prstGeom prst="cloudCallout">
            <a:avLst>
              <a:gd name="adj1" fmla="val 53609"/>
              <a:gd name="adj2" fmla="val 46994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画面はこんな感じです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4580898" y="4234556"/>
            <a:ext cx="0" cy="15384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5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268760"/>
            <a:ext cx="4499471" cy="3866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16815D41-2B44-44A3-B65A-1BBEB32A4F7B}" type="slidenum">
              <a:rPr lang="ja-JP" altLang="en-US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マニフェスト</a:t>
            </a:r>
            <a:r>
              <a:rPr kumimoji="1" lang="en-US" altLang="ja-JP" dirty="0" smtClean="0"/>
              <a:t> = </a:t>
            </a:r>
            <a:r>
              <a:rPr kumimoji="1" lang="en-US" altLang="ja-JP" dirty="0" err="1" smtClean="0"/>
              <a:t>AndroidManifest.xml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アプリの基本情報を記しておくための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XML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ファイルです。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567771" y="2938649"/>
            <a:ext cx="3294545" cy="678007"/>
          </a:xfrm>
          <a:prstGeom prst="roundRect">
            <a:avLst>
              <a:gd name="adj" fmla="val 10046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24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143" y="1844824"/>
            <a:ext cx="8620632" cy="4310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16815D41-2B44-44A3-B65A-1BBEB32A4F7B}" type="slidenum">
              <a:rPr lang="ja-JP" altLang="en-US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smtClean="0"/>
              <a:t>AndroidManifest.xml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1" lang="ja-JP" altLang="en-US" sz="2800" dirty="0"/>
              <a:t>アプリのパッケージ名（</a:t>
            </a:r>
            <a:r>
              <a:rPr kumimoji="1" lang="en-US" altLang="ja-JP" sz="2800" dirty="0"/>
              <a:t>Google Play</a:t>
            </a:r>
            <a:r>
              <a:rPr kumimoji="1" lang="ja-JP" altLang="en-US" sz="2800" dirty="0"/>
              <a:t>で識別されるアプリ固有の識別子</a:t>
            </a:r>
            <a:r>
              <a:rPr kumimoji="1" lang="ja-JP" altLang="en-US" sz="2800" dirty="0" smtClean="0"/>
              <a:t>）や画面を構成するクラス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＝</a:t>
            </a:r>
            <a:r>
              <a:rPr kumimoji="1" lang="en-US" altLang="ja-JP" sz="2800" dirty="0" smtClean="0"/>
              <a:t>Activity)</a:t>
            </a:r>
            <a:r>
              <a:rPr kumimoji="1" lang="ja-JP" altLang="en-US" sz="2800" dirty="0" smtClean="0"/>
              <a:t>を記載</a:t>
            </a:r>
            <a:endParaRPr kumimoji="1" lang="en-US" altLang="ja-JP" sz="2800" dirty="0"/>
          </a:p>
        </p:txBody>
      </p:sp>
      <p:sp>
        <p:nvSpPr>
          <p:cNvPr id="12" name="角丸四角形 11"/>
          <p:cNvSpPr/>
          <p:nvPr/>
        </p:nvSpPr>
        <p:spPr>
          <a:xfrm>
            <a:off x="1533493" y="3714425"/>
            <a:ext cx="7091892" cy="1649145"/>
          </a:xfrm>
          <a:prstGeom prst="roundRect">
            <a:avLst>
              <a:gd name="adj" fmla="val 10046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1291103" y="2134262"/>
            <a:ext cx="4891333" cy="527052"/>
          </a:xfrm>
          <a:prstGeom prst="roundRect">
            <a:avLst>
              <a:gd name="adj" fmla="val 10046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3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16815D41-2B44-44A3-B65A-1BBEB32A4F7B}" type="slidenum">
              <a:rPr lang="ja-JP" altLang="en-US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クラス</a:t>
            </a:r>
            <a:r>
              <a:rPr lang="ja-JP" altLang="en-US" dirty="0" smtClean="0"/>
              <a:t>（</a:t>
            </a:r>
            <a:r>
              <a:rPr lang="en-US" altLang="ja-JP" dirty="0" smtClean="0"/>
              <a:t>Activity</a:t>
            </a:r>
            <a:r>
              <a:rPr lang="ja-JP" altLang="en-US" dirty="0" smtClean="0"/>
              <a:t>、</a:t>
            </a:r>
            <a:r>
              <a:rPr lang="en-US" altLang="ja-JP" dirty="0" smtClean="0"/>
              <a:t>Fragment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123" y="1708131"/>
            <a:ext cx="6884020" cy="268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7055" y="3590199"/>
            <a:ext cx="7424886" cy="2839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テキスト ボックス 9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ja-JP" altLang="en-US" sz="2800" dirty="0" smtClean="0"/>
              <a:t>利用するレイアウトファイル</a:t>
            </a:r>
            <a:r>
              <a:rPr lang="ja-JP" altLang="en-US" sz="2800" dirty="0"/>
              <a:t>を</a:t>
            </a:r>
            <a:r>
              <a:rPr lang="ja-JP" altLang="en-US" sz="2800" dirty="0" smtClean="0"/>
              <a:t>設定します。また画面に表示するデータの操作やボタン押下時の動作を規定します。</a:t>
            </a:r>
            <a:endParaRPr kumimoji="1" lang="en-US" altLang="ja-JP" sz="2800" dirty="0"/>
          </a:p>
        </p:txBody>
      </p:sp>
      <p:sp>
        <p:nvSpPr>
          <p:cNvPr id="15" name="角丸四角形 14"/>
          <p:cNvSpPr/>
          <p:nvPr/>
        </p:nvSpPr>
        <p:spPr>
          <a:xfrm>
            <a:off x="4749421" y="5540991"/>
            <a:ext cx="3111689" cy="573206"/>
          </a:xfrm>
          <a:prstGeom prst="roundRect">
            <a:avLst>
              <a:gd name="adj" fmla="val 2691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右矢印 15"/>
          <p:cNvSpPr/>
          <p:nvPr/>
        </p:nvSpPr>
        <p:spPr>
          <a:xfrm rot="3106438">
            <a:off x="2958531" y="3673922"/>
            <a:ext cx="669763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30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16815D41-2B44-44A3-B65A-1BBEB32A4F7B}" type="slidenum">
              <a:rPr lang="ja-JP" altLang="en-US" smtClean="0"/>
              <a:pPr>
                <a:defRPr/>
              </a:pPr>
              <a:t>15</a:t>
            </a:fld>
            <a:endParaRPr lang="en-US" altLang="ja-JP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レイアウト</a:t>
            </a:r>
            <a:r>
              <a:rPr kumimoji="1" lang="en-US" altLang="ja-JP" dirty="0" smtClean="0"/>
              <a:t>XML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326" y="863600"/>
            <a:ext cx="4789026" cy="446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326" y="1448854"/>
            <a:ext cx="4789026" cy="478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矢印 11"/>
          <p:cNvSpPr/>
          <p:nvPr/>
        </p:nvSpPr>
        <p:spPr>
          <a:xfrm rot="5702878">
            <a:off x="2001608" y="2420178"/>
            <a:ext cx="2790434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1793216" y="4147404"/>
            <a:ext cx="3355047" cy="724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148263" y="644315"/>
            <a:ext cx="3694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ja-JP" altLang="en-US" sz="2800" dirty="0" smtClean="0"/>
              <a:t>画面の構成を定義するファイルです。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8010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2507738D-474E-4BBD-B0DB-BB466134C2B8}" type="slidenum">
              <a:rPr lang="ja-JP" altLang="en-US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おさらい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932560" y="1156524"/>
            <a:ext cx="3203648" cy="5040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マニフェスト</a:t>
            </a:r>
            <a:endParaRPr kumimoji="1" lang="ja-JP" altLang="en-US" sz="2400" dirty="0"/>
          </a:p>
        </p:txBody>
      </p:sp>
      <p:sp>
        <p:nvSpPr>
          <p:cNvPr id="7" name="角丸四角形 6"/>
          <p:cNvSpPr/>
          <p:nvPr/>
        </p:nvSpPr>
        <p:spPr>
          <a:xfrm>
            <a:off x="932560" y="3538165"/>
            <a:ext cx="3203648" cy="5040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Java</a:t>
            </a:r>
            <a:r>
              <a:rPr kumimoji="1" lang="ja-JP" altLang="en-US" sz="2400" dirty="0" smtClean="0"/>
              <a:t>クラス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548618" y="1897098"/>
            <a:ext cx="0" cy="154565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932560" y="5974835"/>
            <a:ext cx="3203648" cy="5040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レイアウト</a:t>
            </a:r>
            <a:r>
              <a:rPr lang="en-US" altLang="ja-JP" sz="2400" dirty="0" smtClean="0"/>
              <a:t>XML</a:t>
            </a:r>
            <a:endParaRPr kumimoji="1" lang="ja-JP" altLang="en-US" sz="2400" dirty="0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2543282" y="4234556"/>
            <a:ext cx="0" cy="15384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281263" y="3836512"/>
            <a:ext cx="4586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ImageView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img</a:t>
            </a:r>
            <a:r>
              <a:rPr kumimoji="1" lang="en-US" altLang="ja-JP" sz="2400" dirty="0" smtClean="0"/>
              <a:t>;</a:t>
            </a:r>
          </a:p>
          <a:p>
            <a:r>
              <a:rPr kumimoji="1" lang="en-US" altLang="ja-JP" sz="2400" dirty="0" err="1" smtClean="0"/>
              <a:t>Img</a:t>
            </a:r>
            <a:r>
              <a:rPr kumimoji="1" lang="en-US" altLang="ja-JP" sz="2400" dirty="0" smtClean="0"/>
              <a:t> = </a:t>
            </a:r>
            <a:r>
              <a:rPr kumimoji="1" lang="en-US" altLang="ja-JP" sz="2400" dirty="0" err="1" smtClean="0"/>
              <a:t>findViewById</a:t>
            </a:r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R.id.imgview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396255" y="6244709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&lt;</a:t>
            </a:r>
            <a:r>
              <a:rPr kumimoji="1" lang="en-US" altLang="ja-JP" sz="2400" dirty="0" err="1" smtClean="0"/>
              <a:t>ImageView</a:t>
            </a:r>
            <a:r>
              <a:rPr kumimoji="1" lang="en-US" altLang="ja-JP" sz="2400" dirty="0" smtClean="0"/>
              <a:t>    </a:t>
            </a:r>
            <a:r>
              <a:rPr kumimoji="1" lang="is-IS" altLang="ja-JP" sz="2400" dirty="0" smtClean="0"/>
              <a:t>…./&gt;</a:t>
            </a:r>
            <a:endParaRPr kumimoji="1" lang="ja-JP" altLang="en-US" sz="2400" dirty="0"/>
          </a:p>
        </p:txBody>
      </p:sp>
      <p:cxnSp>
        <p:nvCxnSpPr>
          <p:cNvPr id="12" name="直線矢印コネクタ 11"/>
          <p:cNvCxnSpPr>
            <a:stCxn id="16" idx="0"/>
          </p:cNvCxnSpPr>
          <p:nvPr/>
        </p:nvCxnSpPr>
        <p:spPr>
          <a:xfrm flipV="1">
            <a:off x="5734121" y="4544399"/>
            <a:ext cx="199838" cy="17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933959" y="4680613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基本パターン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①部品の参照を得る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②何かする</a:t>
            </a:r>
            <a:endParaRPr kumimoji="1" lang="ja-JP" altLang="en-US" dirty="0"/>
          </a:p>
        </p:txBody>
      </p:sp>
      <p:sp>
        <p:nvSpPr>
          <p:cNvPr id="20" name="円形吹き出し 19"/>
          <p:cNvSpPr/>
          <p:nvPr/>
        </p:nvSpPr>
        <p:spPr>
          <a:xfrm>
            <a:off x="242596" y="5058926"/>
            <a:ext cx="1950098" cy="612648"/>
          </a:xfrm>
          <a:prstGeom prst="wedgeEllipseCallout">
            <a:avLst>
              <a:gd name="adj1" fmla="val 28928"/>
              <a:gd name="adj2" fmla="val 85345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/>
              <a:t>画面の構成はこっち</a:t>
            </a:r>
            <a:endParaRPr kumimoji="1" lang="ja-JP" altLang="en-US" dirty="0"/>
          </a:p>
        </p:txBody>
      </p:sp>
      <p:sp>
        <p:nvSpPr>
          <p:cNvPr id="21" name="円形吹き出し 20"/>
          <p:cNvSpPr/>
          <p:nvPr/>
        </p:nvSpPr>
        <p:spPr>
          <a:xfrm>
            <a:off x="3500368" y="2723076"/>
            <a:ext cx="2620514" cy="612648"/>
          </a:xfrm>
          <a:prstGeom prst="wedgeEllipseCallout">
            <a:avLst>
              <a:gd name="adj1" fmla="val -44756"/>
              <a:gd name="adj2" fmla="val 67069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動きや描画内容の設定はこっち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0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fld id="{2507738D-474E-4BBD-B0DB-BB466134C2B8}" type="slidenum">
              <a:rPr lang="ja-JP" altLang="en-US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続き</a:t>
            </a:r>
            <a:endParaRPr kumimoji="1"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41695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01067"/>
            <a:ext cx="8445500" cy="4381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ライブラリ</a:t>
            </a:r>
            <a:r>
              <a:rPr kumimoji="1" lang="en-US" altLang="ja-JP" dirty="0" smtClean="0"/>
              <a:t> - </a:t>
            </a:r>
            <a:r>
              <a:rPr kumimoji="1" lang="en-US" altLang="ja-JP" dirty="0" err="1" smtClean="0"/>
              <a:t>ButterKnife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@</a:t>
            </a:r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BindView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を付けて、部品の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ID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を指定すると、部品の参照を簡単に得られます。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右矢印 1"/>
          <p:cNvSpPr/>
          <p:nvPr/>
        </p:nvSpPr>
        <p:spPr>
          <a:xfrm>
            <a:off x="773897" y="3310493"/>
            <a:ext cx="669763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1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ライブラリ</a:t>
            </a:r>
            <a:r>
              <a:rPr kumimoji="1" lang="en-US" altLang="ja-JP" dirty="0" smtClean="0"/>
              <a:t> - </a:t>
            </a:r>
            <a:r>
              <a:rPr kumimoji="1" lang="en-US" altLang="ja-JP" dirty="0" err="1" smtClean="0"/>
              <a:t>ButterKnife</a:t>
            </a:r>
            <a:endParaRPr kumimoji="1" lang="ja-JP" altLang="en-US" dirty="0"/>
          </a:p>
        </p:txBody>
      </p:sp>
      <p:pic>
        <p:nvPicPr>
          <p:cNvPr id="11" name="図 10" descr="スクリーンショット 2015-07-06 18.49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2707" r="39811" b="51279"/>
          <a:stretch/>
        </p:blipFill>
        <p:spPr>
          <a:xfrm>
            <a:off x="334201" y="1701999"/>
            <a:ext cx="8440983" cy="4382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テキスト ボックス 15"/>
          <p:cNvSpPr txBox="1"/>
          <p:nvPr/>
        </p:nvSpPr>
        <p:spPr>
          <a:xfrm>
            <a:off x="130535" y="644315"/>
            <a:ext cx="8712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また、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@</a:t>
            </a:r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OnClick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を付けて、ボタンの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ID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を指定すると、ボタンクリックの挙動を定義するメソッドになります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右矢印 1"/>
          <p:cNvSpPr/>
          <p:nvPr/>
        </p:nvSpPr>
        <p:spPr>
          <a:xfrm>
            <a:off x="4114257" y="3366476"/>
            <a:ext cx="669763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7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サブタイトル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実務で使えるライブラリ</a:t>
            </a:r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cap="none" dirty="0"/>
              <a:t>YouTube </a:t>
            </a:r>
            <a:r>
              <a:rPr lang="en-US" altLang="ja-JP" cap="none" dirty="0" smtClean="0"/>
              <a:t>API</a:t>
            </a:r>
            <a:r>
              <a:rPr lang="ja-JP" altLang="en-US" cap="none" dirty="0" smtClean="0"/>
              <a:t>を使って</a:t>
            </a:r>
            <a:r>
              <a:rPr lang="en-US" altLang="ja-JP" cap="none" dirty="0" smtClean="0"/>
              <a:t/>
            </a:r>
            <a:br>
              <a:rPr lang="en-US" altLang="ja-JP" cap="none" dirty="0" smtClean="0"/>
            </a:br>
            <a:r>
              <a:rPr lang="en-US" altLang="ja-JP" cap="none" dirty="0" smtClean="0"/>
              <a:t>Android</a:t>
            </a:r>
            <a:r>
              <a:rPr lang="ja-JP" altLang="en-US" cap="none" dirty="0" smtClean="0"/>
              <a:t>アプリを作る</a:t>
            </a:r>
            <a:endParaRPr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18862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ライブラリ</a:t>
            </a:r>
            <a:r>
              <a:rPr kumimoji="1" lang="en-US" altLang="ja-JP" dirty="0" smtClean="0"/>
              <a:t> - </a:t>
            </a:r>
            <a:r>
              <a:rPr kumimoji="1" lang="en-US" altLang="ja-JP" dirty="0" err="1" smtClean="0"/>
              <a:t>ButterKnife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75"/>
          <a:stretch/>
        </p:blipFill>
        <p:spPr>
          <a:xfrm>
            <a:off x="762000" y="800100"/>
            <a:ext cx="7235190" cy="32989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18782"/>
            <a:ext cx="3810000" cy="1955800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475707" y="2398225"/>
            <a:ext cx="669763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206430" y="2310084"/>
            <a:ext cx="4584840" cy="541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073080" y="5662860"/>
            <a:ext cx="2721680" cy="2483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>
            <a:off x="295840" y="5604336"/>
            <a:ext cx="669763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93357" y="4373297"/>
            <a:ext cx="35391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ButterKnife</a:t>
            </a:r>
            <a:r>
              <a:rPr kumimoji="1" lang="ja-JP" altLang="en-US" sz="2000" dirty="0" smtClean="0">
                <a:latin typeface="Hiragino Sans GB W3"/>
                <a:ea typeface="Hiragino Sans GB W3"/>
                <a:cs typeface="Hiragino Sans GB W3"/>
              </a:rPr>
              <a:t>は、</a:t>
            </a:r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onCreateView</a:t>
            </a:r>
            <a:r>
              <a:rPr kumimoji="1" lang="en-US" altLang="ja-JP" sz="2000" dirty="0" smtClean="0">
                <a:latin typeface="Hiragino Sans GB W3"/>
                <a:ea typeface="Hiragino Sans GB W3"/>
                <a:cs typeface="Hiragino Sans GB W3"/>
              </a:rPr>
              <a:t>()</a:t>
            </a:r>
            <a:r>
              <a:rPr kumimoji="1" lang="ja-JP" altLang="en-US" sz="2000" dirty="0" smtClean="0">
                <a:latin typeface="Hiragino Sans GB W3"/>
                <a:ea typeface="Hiragino Sans GB W3"/>
                <a:cs typeface="Hiragino Sans GB W3"/>
              </a:rPr>
              <a:t>と</a:t>
            </a:r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onDestroyView</a:t>
            </a:r>
            <a:r>
              <a:rPr kumimoji="1" lang="en-US" altLang="ja-JP" sz="2000" dirty="0" smtClean="0">
                <a:latin typeface="Hiragino Sans GB W3"/>
                <a:ea typeface="Hiragino Sans GB W3"/>
                <a:cs typeface="Hiragino Sans GB W3"/>
              </a:rPr>
              <a:t>()</a:t>
            </a:r>
            <a:r>
              <a:rPr kumimoji="1" lang="ja-JP" altLang="en-US" sz="2000" dirty="0" smtClean="0">
                <a:latin typeface="Hiragino Sans GB W3"/>
                <a:ea typeface="Hiragino Sans GB W3"/>
                <a:cs typeface="Hiragino Sans GB W3"/>
              </a:rPr>
              <a:t>でおまじないをすることによって、</a:t>
            </a:r>
            <a:r>
              <a:rPr kumimoji="1" lang="en-US" altLang="ja-JP" sz="2000" dirty="0" smtClean="0">
                <a:latin typeface="Hiragino Sans GB W3"/>
                <a:ea typeface="Hiragino Sans GB W3"/>
                <a:cs typeface="Hiragino Sans GB W3"/>
              </a:rPr>
              <a:t>@</a:t>
            </a:r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OnClick</a:t>
            </a:r>
            <a:r>
              <a:rPr kumimoji="1" lang="ja-JP" altLang="en-US" sz="2000" dirty="0" smtClean="0">
                <a:latin typeface="Hiragino Sans GB W3"/>
                <a:ea typeface="Hiragino Sans GB W3"/>
                <a:cs typeface="Hiragino Sans GB W3"/>
              </a:rPr>
              <a:t>アノテーションなどが動作するようになっています。</a:t>
            </a:r>
            <a:endParaRPr kumimoji="1" lang="en-US" altLang="ja-JP" sz="2000" dirty="0" smtClean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807339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ボタンクリックで何かする</a:t>
            </a:r>
            <a:endParaRPr kumimoji="1" lang="ja-JP" altLang="en-US" dirty="0"/>
          </a:p>
        </p:txBody>
      </p:sp>
      <p:pic>
        <p:nvPicPr>
          <p:cNvPr id="11" name="図 10" descr="スクリーンショット 2015-07-06 18.49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2707" r="39811" b="51279"/>
          <a:stretch/>
        </p:blipFill>
        <p:spPr>
          <a:xfrm>
            <a:off x="334201" y="1701999"/>
            <a:ext cx="8440983" cy="4382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テキスト ボックス 15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次に、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YouTube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検索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API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を呼び出すように修正してみましょう。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右矢印 1"/>
          <p:cNvSpPr/>
          <p:nvPr/>
        </p:nvSpPr>
        <p:spPr>
          <a:xfrm>
            <a:off x="4114257" y="3366476"/>
            <a:ext cx="669763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4276693" y="4551338"/>
            <a:ext cx="4584840" cy="9202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58293" y="4780814"/>
            <a:ext cx="341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このコメントを解除して、実行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80921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検索結果を表示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2" y="913892"/>
            <a:ext cx="2617932" cy="465410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24243" y="922590"/>
            <a:ext cx="2651924" cy="465410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rgbClr val="000000"/>
                </a:solidFill>
                <a:latin typeface="Hiragino Sans GB W3"/>
                <a:ea typeface="Hiragino Sans GB W3"/>
                <a:cs typeface="Hiragino Sans GB W3"/>
              </a:rPr>
              <a:t>Activity</a:t>
            </a:r>
            <a:endParaRPr kumimoji="1" lang="ja-JP" altLang="en-US" dirty="0">
              <a:solidFill>
                <a:srgbClr val="0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436296" y="1428799"/>
            <a:ext cx="2474504" cy="4071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  <a:latin typeface="Hiragino Sans GB W3"/>
                <a:ea typeface="Hiragino Sans GB W3"/>
                <a:cs typeface="Hiragino Sans GB W3"/>
              </a:rPr>
              <a:t>Fragment</a:t>
            </a:r>
            <a:endParaRPr kumimoji="1" lang="ja-JP" altLang="en-US" dirty="0">
              <a:solidFill>
                <a:srgbClr val="0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510998" y="1556792"/>
            <a:ext cx="1596756" cy="3669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  <a:latin typeface="Hiragino Sans GB W3"/>
                <a:ea typeface="Hiragino Sans GB W3"/>
                <a:cs typeface="Hiragino Sans GB W3"/>
              </a:rPr>
              <a:t>View</a:t>
            </a:r>
            <a:endParaRPr kumimoji="1" lang="ja-JP" altLang="en-US" dirty="0">
              <a:solidFill>
                <a:srgbClr val="0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182455" y="1556792"/>
            <a:ext cx="642059" cy="3669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dirty="0" smtClean="0">
                <a:solidFill>
                  <a:srgbClr val="000000"/>
                </a:solidFill>
                <a:latin typeface="Hiragino Sans GB W3"/>
                <a:ea typeface="Hiragino Sans GB W3"/>
                <a:cs typeface="Hiragino Sans GB W3"/>
              </a:rPr>
              <a:t>View</a:t>
            </a:r>
            <a:endParaRPr kumimoji="1" lang="ja-JP" altLang="en-US" dirty="0">
              <a:solidFill>
                <a:srgbClr val="00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02987" y="1055257"/>
            <a:ext cx="27238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Android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アプリの画面は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要素がツリー構造を形成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Activity</a:t>
            </a:r>
          </a:p>
          <a:p>
            <a:r>
              <a:rPr kumimoji="1" lang="ja-JP" altLang="ja-JP" dirty="0" smtClean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└Fragment</a:t>
            </a:r>
          </a:p>
          <a:p>
            <a:r>
              <a:rPr kumimoji="1" lang="ja-JP" altLang="ja-JP" dirty="0" smtClean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ja-JP" altLang="ja-JP" dirty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├View</a:t>
            </a:r>
          </a:p>
          <a:p>
            <a:r>
              <a:rPr kumimoji="1" lang="ja-JP" altLang="ja-JP" dirty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　　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│View</a:t>
            </a:r>
          </a:p>
          <a:p>
            <a:r>
              <a:rPr kumimoji="1" lang="ja-JP" altLang="ja-JP" dirty="0">
                <a:latin typeface="Hiragino Sans GB W3"/>
                <a:ea typeface="Hiragino Sans GB W3"/>
                <a:cs typeface="Hiragino Sans GB W3"/>
              </a:rPr>
              <a:t>　　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└</a:t>
            </a:r>
            <a:r>
              <a:rPr kumimoji="1" lang="en-US" altLang="ja-JP" dirty="0" err="1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RecyclerView</a:t>
            </a:r>
            <a:endParaRPr kumimoji="1" lang="en-US" altLang="ja-JP" dirty="0" smtClean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510998" y="2060847"/>
            <a:ext cx="2313516" cy="33672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RecyclerView</a:t>
            </a:r>
            <a:endParaRPr kumimoji="1" lang="ja-JP" altLang="en-US" dirty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環状矢印 11"/>
          <p:cNvSpPr/>
          <p:nvPr/>
        </p:nvSpPr>
        <p:spPr>
          <a:xfrm rot="11418307">
            <a:off x="5193355" y="3868900"/>
            <a:ext cx="2219264" cy="2219264"/>
          </a:xfrm>
          <a:prstGeom prst="circularArrow">
            <a:avLst>
              <a:gd name="adj1" fmla="val 13199"/>
              <a:gd name="adj2" fmla="val 1142319"/>
              <a:gd name="adj3" fmla="val 20081180"/>
              <a:gd name="adj4" fmla="val 9737613"/>
              <a:gd name="adj5" fmla="val 1246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雲 10"/>
          <p:cNvSpPr/>
          <p:nvPr/>
        </p:nvSpPr>
        <p:spPr>
          <a:xfrm>
            <a:off x="6549757" y="4175475"/>
            <a:ext cx="1931004" cy="914400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Hiragino Sans GB W3"/>
                <a:ea typeface="Hiragino Sans GB W3"/>
                <a:cs typeface="Hiragino Sans GB W3"/>
              </a:rPr>
              <a:t>YouTube</a:t>
            </a:r>
          </a:p>
          <a:p>
            <a:pPr algn="r"/>
            <a:r>
              <a:rPr kumimoji="1" lang="ja-JP" altLang="en-US" dirty="0" smtClean="0">
                <a:solidFill>
                  <a:srgbClr val="0000FF"/>
                </a:solidFill>
                <a:latin typeface="Hiragino Sans GB W3"/>
                <a:ea typeface="Hiragino Sans GB W3"/>
                <a:cs typeface="Hiragino Sans GB W3"/>
              </a:rPr>
              <a:t>検索結果</a:t>
            </a:r>
            <a:endParaRPr kumimoji="1" lang="ja-JP" altLang="en-US" dirty="0">
              <a:solidFill>
                <a:srgbClr val="0000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411460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5-07-06 19.37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t="13090" r="73969" b="46646"/>
          <a:stretch/>
        </p:blipFill>
        <p:spPr>
          <a:xfrm>
            <a:off x="0" y="661117"/>
            <a:ext cx="2131064" cy="3453466"/>
          </a:xfrm>
          <a:prstGeom prst="rect">
            <a:avLst/>
          </a:prstGeom>
        </p:spPr>
      </p:pic>
      <p:pic>
        <p:nvPicPr>
          <p:cNvPr id="6" name="図 5" descr="スクリーンショット 2015-07-06 19.37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10655" r="34921" b="37720"/>
          <a:stretch/>
        </p:blipFill>
        <p:spPr>
          <a:xfrm>
            <a:off x="1722246" y="2083389"/>
            <a:ext cx="4170977" cy="4427742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画像を表示</a:t>
            </a:r>
            <a:r>
              <a:rPr lang="ja-JP" altLang="en-US" dirty="0" smtClean="0">
                <a:latin typeface="Hiragino Sans GB W3"/>
                <a:ea typeface="Hiragino Sans GB W3"/>
                <a:cs typeface="Hiragino Sans GB W3"/>
              </a:rPr>
              <a:t>してみる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400118" y="2851458"/>
            <a:ext cx="1078580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400119" y="1407440"/>
            <a:ext cx="1913608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0" name="直線矢印コネクタ 9"/>
          <p:cNvCxnSpPr>
            <a:stCxn id="8" idx="3"/>
          </p:cNvCxnSpPr>
          <p:nvPr/>
        </p:nvCxnSpPr>
        <p:spPr>
          <a:xfrm>
            <a:off x="2313727" y="1556857"/>
            <a:ext cx="3113960" cy="461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3"/>
          </p:cNvCxnSpPr>
          <p:nvPr/>
        </p:nvCxnSpPr>
        <p:spPr>
          <a:xfrm>
            <a:off x="1478698" y="3000875"/>
            <a:ext cx="974199" cy="8440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445776" y="0"/>
            <a:ext cx="4698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MainActivityFragment</a:t>
            </a:r>
            <a:r>
              <a:rPr kumimoji="1" lang="ja-JP" altLang="en-US" sz="2000" dirty="0" smtClean="0">
                <a:latin typeface="Hiragino Sans GB W3"/>
                <a:ea typeface="Hiragino Sans GB W3"/>
                <a:cs typeface="Hiragino Sans GB W3"/>
              </a:rPr>
              <a:t>の</a:t>
            </a:r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VideoViewHolder</a:t>
            </a:r>
            <a:r>
              <a:rPr kumimoji="1" lang="ja-JP" altLang="en-US" sz="2000" dirty="0" smtClean="0">
                <a:latin typeface="Hiragino Sans GB W3"/>
                <a:ea typeface="Hiragino Sans GB W3"/>
                <a:cs typeface="Hiragino Sans GB W3"/>
              </a:rPr>
              <a:t>の</a:t>
            </a:r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setValue</a:t>
            </a:r>
            <a:r>
              <a:rPr kumimoji="1" lang="ja-JP" altLang="en-US" sz="2000" dirty="0" smtClean="0">
                <a:latin typeface="Hiragino Sans GB W3"/>
                <a:ea typeface="Hiragino Sans GB W3"/>
                <a:cs typeface="Hiragino Sans GB W3"/>
              </a:rPr>
              <a:t>メソッド</a:t>
            </a:r>
            <a:endParaRPr kumimoji="1" lang="ja-JP" altLang="en-US" sz="20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48713" y="1683279"/>
            <a:ext cx="143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 smtClean="0">
                <a:latin typeface="Hiragino Sans GB W3"/>
                <a:ea typeface="Hiragino Sans GB W3"/>
                <a:cs typeface="Hiragino Sans GB W3"/>
              </a:rPr>
              <a:t>cell.xml</a:t>
            </a:r>
            <a:endParaRPr kumimoji="1" lang="ja-JP" altLang="en-US" sz="2000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3"/>
          <a:stretch/>
        </p:blipFill>
        <p:spPr>
          <a:xfrm>
            <a:off x="4528060" y="731996"/>
            <a:ext cx="4491990" cy="1454888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4874065" y="1376654"/>
            <a:ext cx="3972021" cy="506659"/>
          </a:xfrm>
          <a:prstGeom prst="roundRect">
            <a:avLst>
              <a:gd name="adj" fmla="val 2691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2313727" y="3601348"/>
            <a:ext cx="3357510" cy="1191748"/>
          </a:xfrm>
          <a:prstGeom prst="roundRect">
            <a:avLst>
              <a:gd name="adj" fmla="val 5572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3"/>
          <a:stretch/>
        </p:blipFill>
        <p:spPr>
          <a:xfrm>
            <a:off x="4501304" y="2306691"/>
            <a:ext cx="4492571" cy="4353175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5150875" y="3098033"/>
            <a:ext cx="341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画像表示処理を追加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4874065" y="3659879"/>
            <a:ext cx="3972021" cy="2851252"/>
          </a:xfrm>
          <a:prstGeom prst="roundRect">
            <a:avLst>
              <a:gd name="adj" fmla="val 2691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198509" y="793668"/>
            <a:ext cx="341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View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の参照を追加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035163" y="2647241"/>
            <a:ext cx="2967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画像表示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View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を追加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0594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ライブラリ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 - Picasso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2" y="922592"/>
            <a:ext cx="2617932" cy="4654102"/>
          </a:xfrm>
          <a:prstGeom prst="rect">
            <a:avLst/>
          </a:prstGeom>
        </p:spPr>
      </p:pic>
      <p:pic>
        <p:nvPicPr>
          <p:cNvPr id="5" name="図 4" descr="スクリーンショット 2015-07-06 19.55.1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" r="33231"/>
          <a:stretch/>
        </p:blipFill>
        <p:spPr>
          <a:xfrm>
            <a:off x="3548873" y="2904543"/>
            <a:ext cx="5184135" cy="281133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810998" y="1022121"/>
            <a:ext cx="991596" cy="7394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画像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雲 6"/>
          <p:cNvSpPr/>
          <p:nvPr/>
        </p:nvSpPr>
        <p:spPr>
          <a:xfrm>
            <a:off x="5836504" y="487138"/>
            <a:ext cx="1530886" cy="1069966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インターネット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円柱 10"/>
          <p:cNvSpPr/>
          <p:nvPr/>
        </p:nvSpPr>
        <p:spPr>
          <a:xfrm>
            <a:off x="3968496" y="1609298"/>
            <a:ext cx="739349" cy="73070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4757924" y="1312190"/>
            <a:ext cx="1078580" cy="44933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3817397" y="1127524"/>
            <a:ext cx="188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[1]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ダウンロード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9" name="直線矢印コネクタ 18"/>
          <p:cNvCxnSpPr/>
          <p:nvPr/>
        </p:nvCxnSpPr>
        <p:spPr>
          <a:xfrm flipH="1">
            <a:off x="2107209" y="2157329"/>
            <a:ext cx="1798290" cy="105593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stCxn id="6" idx="1"/>
            <a:endCxn id="7" idx="0"/>
          </p:cNvCxnSpPr>
          <p:nvPr/>
        </p:nvCxnSpPr>
        <p:spPr>
          <a:xfrm flipH="1" flipV="1">
            <a:off x="7366114" y="1022121"/>
            <a:ext cx="444884" cy="369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3343153" y="2379986"/>
            <a:ext cx="16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[2]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加工、表示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96804" y="6021288"/>
            <a:ext cx="762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類似：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Glide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Universal Image Loader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Volley(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NetworkImageView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)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455671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96328" y="1848517"/>
            <a:ext cx="4549167" cy="34360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プロセス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2983486" y="4007165"/>
            <a:ext cx="3401003" cy="8610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その他のスレッド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839470" y="3863149"/>
            <a:ext cx="3401003" cy="8610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その他のスレッド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アプリのスレッド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704220" y="2396724"/>
            <a:ext cx="3618458" cy="110476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スレッド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（メインスレッド）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704220" y="3719134"/>
            <a:ext cx="3401003" cy="8610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その他のスレッド</a:t>
            </a:r>
            <a:endParaRPr kumimoji="1" lang="ja-JP" altLang="en-US" dirty="0"/>
          </a:p>
        </p:txBody>
      </p:sp>
      <p:sp>
        <p:nvSpPr>
          <p:cNvPr id="8" name="フローチャート: 定義済み処理 7"/>
          <p:cNvSpPr/>
          <p:nvPr/>
        </p:nvSpPr>
        <p:spPr>
          <a:xfrm>
            <a:off x="179512" y="3343043"/>
            <a:ext cx="1870117" cy="612648"/>
          </a:xfrm>
          <a:prstGeom prst="flowChartPredefinedProcess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ja-JP" altLang="en-US" dirty="0" smtClean="0"/>
              <a:t>時間のかかる処理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HTTP</a:t>
            </a:r>
            <a:r>
              <a:rPr kumimoji="1" lang="ja-JP" altLang="en-US" dirty="0" smtClean="0"/>
              <a:t>通信処理</a:t>
            </a:r>
            <a:endParaRPr kumimoji="1" lang="en-US" altLang="ja-JP" dirty="0" smtClean="0"/>
          </a:p>
        </p:txBody>
      </p:sp>
      <p:sp>
        <p:nvSpPr>
          <p:cNvPr id="9" name="フローチャート: 定義済み処理 8"/>
          <p:cNvSpPr/>
          <p:nvPr/>
        </p:nvSpPr>
        <p:spPr>
          <a:xfrm>
            <a:off x="7092280" y="3250501"/>
            <a:ext cx="1870117" cy="612648"/>
          </a:xfrm>
          <a:prstGeom prst="flowChartPredefinedProcess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文言変更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画像表示</a:t>
            </a:r>
            <a:endParaRPr kumimoji="1" lang="en-US" altLang="ja-JP" dirty="0" smtClean="0"/>
          </a:p>
        </p:txBody>
      </p:sp>
      <p:sp>
        <p:nvSpPr>
          <p:cNvPr id="11" name="曲折矢印 10"/>
          <p:cNvSpPr/>
          <p:nvPr/>
        </p:nvSpPr>
        <p:spPr>
          <a:xfrm rot="5400000">
            <a:off x="6806778" y="1974687"/>
            <a:ext cx="571004" cy="1828300"/>
          </a:xfrm>
          <a:prstGeom prst="ben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曲折矢印 11"/>
          <p:cNvSpPr/>
          <p:nvPr/>
        </p:nvSpPr>
        <p:spPr>
          <a:xfrm rot="5400000" flipH="1">
            <a:off x="6798169" y="3371889"/>
            <a:ext cx="588221" cy="1828300"/>
          </a:xfrm>
          <a:prstGeom prst="ben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乗算記号 12"/>
          <p:cNvSpPr/>
          <p:nvPr/>
        </p:nvSpPr>
        <p:spPr>
          <a:xfrm>
            <a:off x="6941175" y="4101533"/>
            <a:ext cx="835030" cy="8350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/>
          <p:cNvSpPr/>
          <p:nvPr/>
        </p:nvSpPr>
        <p:spPr>
          <a:xfrm rot="16200000">
            <a:off x="1600248" y="3469195"/>
            <a:ext cx="571004" cy="1828300"/>
          </a:xfrm>
          <a:prstGeom prst="ben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曲折矢印 14"/>
          <p:cNvSpPr/>
          <p:nvPr/>
        </p:nvSpPr>
        <p:spPr>
          <a:xfrm rot="16200000" flipH="1">
            <a:off x="1591641" y="1966078"/>
            <a:ext cx="588221" cy="1828300"/>
          </a:xfrm>
          <a:prstGeom prst="ben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乗算記号 15"/>
          <p:cNvSpPr/>
          <p:nvPr/>
        </p:nvSpPr>
        <p:spPr>
          <a:xfrm>
            <a:off x="1187625" y="2229394"/>
            <a:ext cx="835030" cy="8350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UI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スレッドは特別なスレッドで、画面の更新処理を担当できる。逆に通信処理や時間のかかる処理は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NG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303341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68" y="820185"/>
            <a:ext cx="8313464" cy="52540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リスト表示を格好良くする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862437" y="1943555"/>
            <a:ext cx="1694151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398572" y="2516757"/>
            <a:ext cx="5241576" cy="1458084"/>
          </a:xfrm>
          <a:prstGeom prst="roundRect">
            <a:avLst>
              <a:gd name="adj" fmla="val 5324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398571" y="4047205"/>
            <a:ext cx="5026972" cy="915802"/>
          </a:xfrm>
          <a:prstGeom prst="roundRect">
            <a:avLst>
              <a:gd name="adj" fmla="val 4094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47746" y="4047205"/>
            <a:ext cx="111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削除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412224" y="2674373"/>
            <a:ext cx="2435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コメント解除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090451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/>
        </p:nvSpPr>
        <p:spPr>
          <a:xfrm>
            <a:off x="4088162" y="551793"/>
            <a:ext cx="4818812" cy="6189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kumimoji="1" lang="en-US" altLang="ja-JP" dirty="0" err="1" smtClean="0">
                <a:solidFill>
                  <a:srgbClr val="2E2224"/>
                </a:solidFill>
              </a:rPr>
              <a:t>RecyclerView</a:t>
            </a:r>
            <a:endParaRPr kumimoji="1" lang="ja-JP" altLang="en-US" dirty="0">
              <a:solidFill>
                <a:srgbClr val="2E2224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63242" y="658167"/>
            <a:ext cx="2026684" cy="251398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平行四辺形 13"/>
          <p:cNvSpPr/>
          <p:nvPr/>
        </p:nvSpPr>
        <p:spPr>
          <a:xfrm rot="5400000">
            <a:off x="6422198" y="1520941"/>
            <a:ext cx="1151034" cy="459482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平行四辺形 14"/>
          <p:cNvSpPr/>
          <p:nvPr/>
        </p:nvSpPr>
        <p:spPr>
          <a:xfrm rot="5400000" flipH="1">
            <a:off x="5340032" y="1520941"/>
            <a:ext cx="1151034" cy="459482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ライブラリ</a:t>
            </a:r>
            <a:r>
              <a:rPr kumimoji="1" lang="en-US" altLang="ja-JP" dirty="0" smtClean="0"/>
              <a:t> – Android Support v7 </a:t>
            </a:r>
            <a:r>
              <a:rPr kumimoji="1" lang="en-US" altLang="ja-JP" dirty="0" err="1" smtClean="0"/>
              <a:t>GridLayout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836" y="3573016"/>
            <a:ext cx="1678736" cy="2984420"/>
          </a:xfrm>
          <a:prstGeom prst="rect">
            <a:avLst/>
          </a:prstGeom>
        </p:spPr>
      </p:pic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91579"/>
              </p:ext>
            </p:extLst>
          </p:nvPr>
        </p:nvGraphicFramePr>
        <p:xfrm>
          <a:off x="315864" y="1442457"/>
          <a:ext cx="1563865" cy="37084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312773"/>
                <a:gridCol w="312773"/>
                <a:gridCol w="312773"/>
                <a:gridCol w="312773"/>
                <a:gridCol w="3127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B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C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E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37581" y="1804598"/>
            <a:ext cx="171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chemeClr val="tx2"/>
                </a:solidFill>
              </a:rPr>
              <a:t>YouTube</a:t>
            </a:r>
            <a:r>
              <a:rPr kumimoji="1" lang="ja-JP" altLang="en-US" dirty="0" smtClean="0">
                <a:solidFill>
                  <a:schemeClr val="tx2"/>
                </a:solidFill>
              </a:rPr>
              <a:t>データ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2"/>
                </a:solidFill>
              </a:rPr>
              <a:t>（配列データ）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8" name="左右矢印吹き出し 7"/>
          <p:cNvSpPr/>
          <p:nvPr/>
        </p:nvSpPr>
        <p:spPr>
          <a:xfrm>
            <a:off x="2154689" y="982975"/>
            <a:ext cx="2365915" cy="1293639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7535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アダプター</a:t>
            </a:r>
            <a:endParaRPr kumimoji="1" lang="ja-JP" altLang="en-US" dirty="0"/>
          </a:p>
        </p:txBody>
      </p:sp>
      <p:sp>
        <p:nvSpPr>
          <p:cNvPr id="11" name="平行四辺形 10"/>
          <p:cNvSpPr/>
          <p:nvPr/>
        </p:nvSpPr>
        <p:spPr>
          <a:xfrm rot="5400000">
            <a:off x="5267577" y="1836088"/>
            <a:ext cx="1151034" cy="459482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/>
        </p:nvSpPr>
        <p:spPr>
          <a:xfrm rot="5400000" flipH="1">
            <a:off x="6519240" y="1836088"/>
            <a:ext cx="1151034" cy="459482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219986" y="1667239"/>
            <a:ext cx="547988" cy="1034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9572" y="1745759"/>
            <a:ext cx="410440" cy="7170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289572" y="2462766"/>
            <a:ext cx="410440" cy="218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>
                <a:solidFill>
                  <a:schemeClr val="tx1"/>
                </a:solidFill>
              </a:rPr>
              <a:t>AAA</a:t>
            </a:r>
            <a:endParaRPr kumimoji="1" lang="ja-JP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平行四辺形 18"/>
          <p:cNvSpPr/>
          <p:nvPr/>
        </p:nvSpPr>
        <p:spPr>
          <a:xfrm rot="5400000">
            <a:off x="5426531" y="1856100"/>
            <a:ext cx="828000" cy="324000"/>
          </a:xfrm>
          <a:prstGeom prst="parallelogram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平行四辺形 19"/>
          <p:cNvSpPr/>
          <p:nvPr/>
        </p:nvSpPr>
        <p:spPr>
          <a:xfrm rot="5400000" flipH="1">
            <a:off x="6682822" y="1854518"/>
            <a:ext cx="823870" cy="323034"/>
          </a:xfrm>
          <a:prstGeom prst="parallelogram">
            <a:avLst/>
          </a:prstGeom>
          <a:solidFill>
            <a:srgbClr val="F3E4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 rot="900000">
            <a:off x="5660592" y="2369764"/>
            <a:ext cx="365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/>
              <a:t>BBB</a:t>
            </a:r>
            <a:endParaRPr kumimoji="1" lang="ja-JP" altLang="en-US" sz="800" dirty="0"/>
          </a:p>
        </p:txBody>
      </p:sp>
      <p:sp>
        <p:nvSpPr>
          <p:cNvPr id="23" name="テキスト ボックス 22"/>
          <p:cNvSpPr txBox="1"/>
          <p:nvPr/>
        </p:nvSpPr>
        <p:spPr>
          <a:xfrm rot="20668873">
            <a:off x="6938115" y="237099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/>
              <a:t>CCC</a:t>
            </a:r>
            <a:endParaRPr kumimoji="1" lang="ja-JP" altLang="en-US" sz="800" dirty="0"/>
          </a:p>
        </p:txBody>
      </p:sp>
      <p:sp>
        <p:nvSpPr>
          <p:cNvPr id="24" name="正方形/長方形 23"/>
          <p:cNvSpPr/>
          <p:nvPr/>
        </p:nvSpPr>
        <p:spPr>
          <a:xfrm>
            <a:off x="5463242" y="658167"/>
            <a:ext cx="2026684" cy="26966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28803" y="3573016"/>
            <a:ext cx="2026684" cy="251398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628803" y="3573016"/>
            <a:ext cx="2026684" cy="26966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6628803" y="4575450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6628803" y="4197408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628803" y="4953492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6628803" y="5331534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6628803" y="5709576"/>
            <a:ext cx="2026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6673665" y="3842682"/>
            <a:ext cx="61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AAA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673665" y="4221088"/>
            <a:ext cx="59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BBB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673665" y="458112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CCC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673665" y="4941168"/>
            <a:ext cx="62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DDD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673665" y="5301208"/>
            <a:ext cx="54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EEE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673665" y="573325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FFF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0415" y="3068960"/>
            <a:ext cx="3829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chemeClr val="tx2"/>
                </a:solidFill>
              </a:rPr>
              <a:t>RecyclerView</a:t>
            </a:r>
            <a:r>
              <a:rPr kumimoji="1" lang="ja-JP" altLang="en-US" dirty="0" smtClean="0">
                <a:solidFill>
                  <a:schemeClr val="tx2"/>
                </a:solidFill>
              </a:rPr>
              <a:t>は、データと画面とを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r>
              <a:rPr kumimoji="1" lang="ja-JP" altLang="en-US" dirty="0" smtClean="0">
                <a:solidFill>
                  <a:schemeClr val="tx2"/>
                </a:solidFill>
              </a:rPr>
              <a:t>アダプターで接続する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endParaRPr kumimoji="1" lang="en-US" altLang="ja-JP" dirty="0">
              <a:solidFill>
                <a:schemeClr val="tx2"/>
              </a:solidFill>
            </a:endParaRPr>
          </a:p>
          <a:p>
            <a:r>
              <a:rPr kumimoji="1" lang="ja-JP" altLang="en-US" dirty="0" smtClean="0">
                <a:solidFill>
                  <a:schemeClr val="tx2"/>
                </a:solidFill>
              </a:rPr>
              <a:t>データは、アダプタだけと接触するし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r>
              <a:rPr kumimoji="1" lang="ja-JP" altLang="en-US" dirty="0" smtClean="0">
                <a:solidFill>
                  <a:schemeClr val="tx2"/>
                </a:solidFill>
              </a:rPr>
              <a:t>画面もアダプタだけと接触する。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endParaRPr kumimoji="1" lang="en-US" altLang="ja-JP" dirty="0">
              <a:solidFill>
                <a:schemeClr val="tx2"/>
              </a:solidFill>
            </a:endParaRPr>
          </a:p>
          <a:p>
            <a:r>
              <a:rPr kumimoji="1" lang="en-US" altLang="ja-JP" dirty="0" smtClean="0">
                <a:solidFill>
                  <a:schemeClr val="tx2"/>
                </a:solidFill>
              </a:rPr>
              <a:t>=&gt;</a:t>
            </a:r>
            <a:r>
              <a:rPr kumimoji="1" lang="ja-JP" altLang="en-US" dirty="0" smtClean="0">
                <a:solidFill>
                  <a:schemeClr val="tx2"/>
                </a:solidFill>
              </a:rPr>
              <a:t>データから見れば、</a:t>
            </a:r>
            <a:r>
              <a:rPr kumimoji="1" lang="en-US" altLang="ja-JP" dirty="0" err="1" smtClean="0">
                <a:solidFill>
                  <a:schemeClr val="tx2"/>
                </a:solidFill>
              </a:rPr>
              <a:t>RecyclerView</a:t>
            </a:r>
            <a:r>
              <a:rPr kumimoji="1" lang="ja-JP" altLang="en-US" dirty="0" smtClean="0">
                <a:solidFill>
                  <a:schemeClr val="tx2"/>
                </a:solidFill>
              </a:rPr>
              <a:t>が</a:t>
            </a:r>
            <a:endParaRPr kumimoji="1" lang="en-US" altLang="ja-JP" dirty="0" smtClean="0">
              <a:solidFill>
                <a:schemeClr val="tx2"/>
              </a:solidFill>
            </a:endParaRPr>
          </a:p>
          <a:p>
            <a:r>
              <a:rPr kumimoji="1" lang="ja-JP" altLang="en-US" dirty="0" smtClean="0">
                <a:solidFill>
                  <a:schemeClr val="tx2"/>
                </a:solidFill>
              </a:rPr>
              <a:t>どんな見た目でも関係ない。</a:t>
            </a:r>
            <a:endParaRPr kumimoji="1"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792370" y="3244915"/>
            <a:ext cx="314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/>
              <a:t>StaggeredGridLayoutManager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099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今日、使ったライブラリ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6686" y="835095"/>
            <a:ext cx="80893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ButterKnife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742950" lvl="1" indent="-285750">
              <a:buFont typeface="Arial"/>
              <a:buChar char="•"/>
            </a:pP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@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BindView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@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OnClick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@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OnItemClick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など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Picasso</a:t>
            </a:r>
          </a:p>
          <a:p>
            <a:pPr marL="742950" lvl="1" indent="-285750">
              <a:buFont typeface="Arial"/>
              <a:buChar char="•"/>
            </a:pP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画像のダウンロードと表示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Android Support Library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（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RecyclerView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GridLayout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）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742950" lvl="1" indent="-285750">
              <a:buFont typeface="Arial"/>
              <a:buChar char="•"/>
            </a:pP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Pinterest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風の</a:t>
            </a: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RecyclerView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dirty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Retrofit</a:t>
            </a:r>
          </a:p>
          <a:p>
            <a:pPr marL="742950" lvl="1" indent="-285750">
              <a:buFont typeface="Arial"/>
              <a:buChar char="•"/>
            </a:pP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REST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クライアント実装サポート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EventBus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742950" lvl="1" indent="-285750">
              <a:buFont typeface="Arial"/>
              <a:buChar char="•"/>
            </a:pP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スレッド間、オブジェクト間通信をスマートに実装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>
                <a:latin typeface="Hiragino Sans GB W3"/>
                <a:ea typeface="Hiragino Sans GB W3"/>
                <a:cs typeface="Hiragino Sans GB W3"/>
              </a:rPr>
              <a:t>OkHttp</a:t>
            </a:r>
            <a:endParaRPr kumimoji="1" lang="en-US" altLang="ja-JP" dirty="0" smtClean="0">
              <a:latin typeface="Hiragino Sans GB W3"/>
              <a:ea typeface="Hiragino Sans GB W3"/>
              <a:cs typeface="Hiragino Sans GB W3"/>
            </a:endParaRPr>
          </a:p>
          <a:p>
            <a:pPr marL="742950" lvl="1" indent="-285750">
              <a:buFont typeface="Arial"/>
              <a:buChar char="•"/>
            </a:pP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モダンなプロトコル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(HTTP/2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SPDY)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や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TLS(SNI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ALPN)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を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/>
            </a:r>
            <a:b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</a:b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サポートする通信ライブラリ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684487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参考</a:t>
            </a:r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cap="none" dirty="0" smtClean="0"/>
              <a:t>Retrofit</a:t>
            </a:r>
            <a:endParaRPr kumimoji="1"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13402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下矢印 14"/>
          <p:cNvSpPr/>
          <p:nvPr/>
        </p:nvSpPr>
        <p:spPr>
          <a:xfrm>
            <a:off x="7898836" y="102724"/>
            <a:ext cx="995223" cy="6621034"/>
          </a:xfrm>
          <a:prstGeom prst="downArrow">
            <a:avLst/>
          </a:prstGeom>
          <a:solidFill>
            <a:srgbClr val="3366FF">
              <a:alpha val="1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スクリーンショット 2015-07-06 17.33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915177"/>
            <a:ext cx="2117885" cy="1886707"/>
          </a:xfrm>
          <a:prstGeom prst="rect">
            <a:avLst/>
          </a:prstGeom>
        </p:spPr>
      </p:pic>
      <p:pic>
        <p:nvPicPr>
          <p:cNvPr id="8" name="図 7" descr="スクリーンショット 2015-07-06 17.34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864"/>
            <a:ext cx="4184760" cy="327783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30535" y="4381"/>
            <a:ext cx="871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Open an existing Android Studio project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184760" y="1435950"/>
            <a:ext cx="2101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もしくは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6013516" y="1316736"/>
            <a:ext cx="2745301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37623" y="2801884"/>
            <a:ext cx="252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File -&gt; Open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3" name="図 12" descr="スクリーンショット 2015-07-06 17.39.1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8" t="13686" r="38521" b="67694"/>
          <a:stretch/>
        </p:blipFill>
        <p:spPr>
          <a:xfrm>
            <a:off x="450902" y="4743985"/>
            <a:ext cx="1141022" cy="109261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30535" y="3789878"/>
            <a:ext cx="4220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次に、解凍して作成されたディレクトリを選択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7" name="図 16" descr="スクリーンショット 2015-07-06 17.45.0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1"/>
          <a:stretch/>
        </p:blipFill>
        <p:spPr>
          <a:xfrm>
            <a:off x="5258841" y="4845033"/>
            <a:ext cx="3787763" cy="918529"/>
          </a:xfrm>
          <a:prstGeom prst="rect">
            <a:avLst/>
          </a:prstGeom>
        </p:spPr>
      </p:pic>
      <p:sp>
        <p:nvSpPr>
          <p:cNvPr id="18" name="角丸四角形 17"/>
          <p:cNvSpPr/>
          <p:nvPr/>
        </p:nvSpPr>
        <p:spPr>
          <a:xfrm>
            <a:off x="6685835" y="4659937"/>
            <a:ext cx="849736" cy="124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575304" y="4136717"/>
            <a:ext cx="145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Click</a:t>
            </a:r>
            <a:r>
              <a:rPr kumimoji="1" lang="en-US" altLang="ja-JP" sz="2800" dirty="0">
                <a:latin typeface="Hiragino Sans GB W3"/>
                <a:ea typeface="Hiragino Sans GB W3"/>
                <a:cs typeface="Hiragino Sans GB W3"/>
              </a:rPr>
              <a:t>!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284038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参考：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 API</a:t>
            </a:r>
            <a:r>
              <a:rPr lang="ja-JP" altLang="en-US" dirty="0" smtClean="0">
                <a:latin typeface="Hiragino Sans GB W3"/>
                <a:ea typeface="Hiragino Sans GB W3"/>
                <a:cs typeface="Hiragino Sans GB W3"/>
              </a:rPr>
              <a:t>を使う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雲 2"/>
          <p:cNvSpPr/>
          <p:nvPr/>
        </p:nvSpPr>
        <p:spPr>
          <a:xfrm>
            <a:off x="5227627" y="722009"/>
            <a:ext cx="2565974" cy="145271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2E2224"/>
                </a:solidFill>
                <a:latin typeface="Hiragino Sans GB W3"/>
                <a:ea typeface="Hiragino Sans GB W3"/>
                <a:cs typeface="Hiragino Sans GB W3"/>
              </a:rPr>
              <a:t>YouTube API</a:t>
            </a:r>
            <a:endParaRPr kumimoji="1" lang="ja-JP" altLang="en-US" dirty="0">
              <a:solidFill>
                <a:srgbClr val="2E2224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左矢印 3"/>
          <p:cNvSpPr/>
          <p:nvPr/>
        </p:nvSpPr>
        <p:spPr>
          <a:xfrm>
            <a:off x="2913903" y="1322233"/>
            <a:ext cx="2061477" cy="252269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721952" y="1071631"/>
            <a:ext cx="1704850" cy="7534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クライアント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40115" y="1600920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JSON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データ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953" y="2189882"/>
            <a:ext cx="803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{ title : "</a:t>
            </a:r>
            <a:r>
              <a:rPr kumimoji="1" lang="ja-JP" altLang="en-US" sz="1600" dirty="0" smtClean="0">
                <a:latin typeface="Hiragino Sans GB W3"/>
                <a:ea typeface="Hiragino Sans GB W3"/>
                <a:cs typeface="Hiragino Sans GB W3"/>
              </a:rPr>
              <a:t>裏表ラバーズ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", thumbnail : { high : "https://</a:t>
            </a:r>
            <a:r>
              <a:rPr kumimoji="1" lang="en-US" altLang="ja-JP" sz="1600" dirty="0" err="1" smtClean="0">
                <a:latin typeface="Hiragino Sans GB W3"/>
                <a:ea typeface="Hiragino Sans GB W3"/>
                <a:cs typeface="Hiragino Sans GB W3"/>
              </a:rPr>
              <a:t>i.ytmg.com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/…/</a:t>
            </a:r>
            <a:r>
              <a:rPr kumimoji="1" lang="en-US" altLang="ja-JP" sz="1600" dirty="0" err="1" smtClean="0">
                <a:latin typeface="Hiragino Sans GB W3"/>
                <a:ea typeface="Hiragino Sans GB W3"/>
                <a:cs typeface="Hiragino Sans GB W3"/>
              </a:rPr>
              <a:t>hoge.jpg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"} }</a:t>
            </a:r>
            <a:endParaRPr kumimoji="1" lang="ja-JP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026780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参考：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 API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の呼び出し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(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通常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)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雲 2"/>
          <p:cNvSpPr/>
          <p:nvPr/>
        </p:nvSpPr>
        <p:spPr>
          <a:xfrm>
            <a:off x="5227627" y="722009"/>
            <a:ext cx="2565974" cy="145271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2E2224"/>
                </a:solidFill>
                <a:latin typeface="Hiragino Sans GB W3"/>
                <a:ea typeface="Hiragino Sans GB W3"/>
                <a:cs typeface="Hiragino Sans GB W3"/>
              </a:rPr>
              <a:t>YouTube API</a:t>
            </a:r>
            <a:endParaRPr kumimoji="1" lang="ja-JP" altLang="en-US" dirty="0">
              <a:solidFill>
                <a:srgbClr val="2E2224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左矢印 3"/>
          <p:cNvSpPr/>
          <p:nvPr/>
        </p:nvSpPr>
        <p:spPr>
          <a:xfrm>
            <a:off x="2913903" y="1322233"/>
            <a:ext cx="2061477" cy="252269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721952" y="1071631"/>
            <a:ext cx="1704850" cy="7534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クライアント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40115" y="1600920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JSON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データ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953" y="2189882"/>
            <a:ext cx="803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{ title : "</a:t>
            </a:r>
            <a:r>
              <a:rPr kumimoji="1" lang="ja-JP" altLang="en-US" sz="1600" dirty="0" smtClean="0">
                <a:latin typeface="Hiragino Sans GB W3"/>
                <a:ea typeface="Hiragino Sans GB W3"/>
                <a:cs typeface="Hiragino Sans GB W3"/>
              </a:rPr>
              <a:t>裏表ラバーズ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", thumbnail : { high : "https://</a:t>
            </a:r>
            <a:r>
              <a:rPr kumimoji="1" lang="en-US" altLang="ja-JP" sz="1600" dirty="0" err="1" smtClean="0">
                <a:latin typeface="Hiragino Sans GB W3"/>
                <a:ea typeface="Hiragino Sans GB W3"/>
                <a:cs typeface="Hiragino Sans GB W3"/>
              </a:rPr>
              <a:t>i.ytmg.com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/…/</a:t>
            </a:r>
            <a:r>
              <a:rPr kumimoji="1" lang="en-US" altLang="ja-JP" sz="1600" dirty="0" err="1" smtClean="0">
                <a:latin typeface="Hiragino Sans GB W3"/>
                <a:ea typeface="Hiragino Sans GB W3"/>
                <a:cs typeface="Hiragino Sans GB W3"/>
              </a:rPr>
              <a:t>hoge.jpg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"} }</a:t>
            </a:r>
            <a:endParaRPr kumimoji="1" lang="ja-JP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478991" y="5064387"/>
            <a:ext cx="1722247" cy="591525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を構築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41559" y="3397993"/>
            <a:ext cx="1722247" cy="591525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を押す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366503" y="4403270"/>
            <a:ext cx="1722247" cy="591525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HTTP</a:t>
            </a:r>
            <a:r>
              <a:rPr kumimoji="1" lang="ja-JP" altLang="en-US" dirty="0" smtClean="0"/>
              <a:t>通信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ライブラリ</a:t>
            </a:r>
            <a:endParaRPr kumimoji="1" lang="ja-JP" altLang="en-US" dirty="0"/>
          </a:p>
        </p:txBody>
      </p:sp>
      <p:sp>
        <p:nvSpPr>
          <p:cNvPr id="11" name="雲 10"/>
          <p:cNvSpPr/>
          <p:nvPr/>
        </p:nvSpPr>
        <p:spPr>
          <a:xfrm>
            <a:off x="5837306" y="5879911"/>
            <a:ext cx="1720637" cy="804645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dirty="0" smtClean="0">
                <a:solidFill>
                  <a:srgbClr val="2E2224"/>
                </a:solidFill>
                <a:latin typeface="Hiragino Sans GB W3"/>
                <a:ea typeface="Hiragino Sans GB W3"/>
                <a:cs typeface="Hiragino Sans GB W3"/>
              </a:rPr>
              <a:t>Network</a:t>
            </a:r>
            <a:endParaRPr kumimoji="1" lang="ja-JP" altLang="en-US" dirty="0">
              <a:solidFill>
                <a:srgbClr val="2E2224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060712" y="4472862"/>
            <a:ext cx="1722247" cy="591525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JSON</a:t>
            </a:r>
            <a:r>
              <a:rPr kumimoji="1" lang="ja-JP" altLang="en-US" dirty="0" smtClean="0"/>
              <a:t>解析</a:t>
            </a:r>
            <a:endParaRPr kumimoji="1" lang="ja-JP" altLang="en-US" dirty="0"/>
          </a:p>
        </p:txBody>
      </p:sp>
      <p:cxnSp>
        <p:nvCxnSpPr>
          <p:cNvPr id="14" name="曲線コネクタ 13"/>
          <p:cNvCxnSpPr>
            <a:stCxn id="9" idx="2"/>
            <a:endCxn id="8" idx="1"/>
          </p:cNvCxnSpPr>
          <p:nvPr/>
        </p:nvCxnSpPr>
        <p:spPr>
          <a:xfrm rot="16200000" flipH="1">
            <a:off x="1255521" y="4136680"/>
            <a:ext cx="1370632" cy="1076308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8" idx="0"/>
            <a:endCxn id="10" idx="1"/>
          </p:cNvCxnSpPr>
          <p:nvPr/>
        </p:nvCxnSpPr>
        <p:spPr>
          <a:xfrm rot="5400000" flipH="1" flipV="1">
            <a:off x="3670632" y="4368516"/>
            <a:ext cx="365354" cy="1026388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曲線コネクタ 17"/>
          <p:cNvCxnSpPr>
            <a:stCxn id="10" idx="2"/>
            <a:endCxn id="11" idx="2"/>
          </p:cNvCxnSpPr>
          <p:nvPr/>
        </p:nvCxnSpPr>
        <p:spPr>
          <a:xfrm rot="16200000" flipH="1">
            <a:off x="4891416" y="5331006"/>
            <a:ext cx="1287439" cy="615016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曲線コネクタ 23"/>
          <p:cNvCxnSpPr>
            <a:stCxn id="11" idx="0"/>
            <a:endCxn id="12" idx="2"/>
          </p:cNvCxnSpPr>
          <p:nvPr/>
        </p:nvCxnSpPr>
        <p:spPr>
          <a:xfrm flipV="1">
            <a:off x="7556509" y="5064387"/>
            <a:ext cx="365327" cy="1217847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4862302" y="2930976"/>
            <a:ext cx="1722247" cy="591525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画面更新</a:t>
            </a:r>
            <a:endParaRPr kumimoji="1" lang="ja-JP" altLang="en-US" dirty="0"/>
          </a:p>
        </p:txBody>
      </p:sp>
      <p:cxnSp>
        <p:nvCxnSpPr>
          <p:cNvPr id="56" name="曲線コネクタ 55"/>
          <p:cNvCxnSpPr>
            <a:stCxn id="12" idx="0"/>
            <a:endCxn id="55" idx="3"/>
          </p:cNvCxnSpPr>
          <p:nvPr/>
        </p:nvCxnSpPr>
        <p:spPr>
          <a:xfrm rot="16200000" flipV="1">
            <a:off x="6630132" y="3181157"/>
            <a:ext cx="1246123" cy="1337287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76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/>
          <p:cNvSpPr/>
          <p:nvPr/>
        </p:nvSpPr>
        <p:spPr>
          <a:xfrm>
            <a:off x="2087572" y="4218969"/>
            <a:ext cx="6932478" cy="1583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chemeClr val="tx1"/>
                </a:solidFill>
              </a:rPr>
              <a:t>Retrofit</a:t>
            </a:r>
            <a:r>
              <a:rPr kumimoji="1" lang="ja-JP" altLang="en-US" dirty="0" smtClean="0">
                <a:solidFill>
                  <a:schemeClr val="tx1"/>
                </a:solidFill>
              </a:rPr>
              <a:t>がやってくれる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参考：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 API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の呼び出し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(Retrofit)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雲 2"/>
          <p:cNvSpPr/>
          <p:nvPr/>
        </p:nvSpPr>
        <p:spPr>
          <a:xfrm>
            <a:off x="5227627" y="722009"/>
            <a:ext cx="2565974" cy="145271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2E2224"/>
                </a:solidFill>
                <a:latin typeface="Hiragino Sans GB W3"/>
                <a:ea typeface="Hiragino Sans GB W3"/>
                <a:cs typeface="Hiragino Sans GB W3"/>
              </a:rPr>
              <a:t>YouTube API</a:t>
            </a:r>
            <a:endParaRPr kumimoji="1" lang="ja-JP" altLang="en-US" dirty="0">
              <a:solidFill>
                <a:srgbClr val="2E2224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左矢印 3"/>
          <p:cNvSpPr/>
          <p:nvPr/>
        </p:nvSpPr>
        <p:spPr>
          <a:xfrm>
            <a:off x="2913903" y="1322233"/>
            <a:ext cx="2061477" cy="252269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721952" y="1071631"/>
            <a:ext cx="1704850" cy="7534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クライアント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40115" y="1600920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JSON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データ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953" y="2189882"/>
            <a:ext cx="803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{ title : "</a:t>
            </a:r>
            <a:r>
              <a:rPr kumimoji="1" lang="ja-JP" altLang="en-US" sz="1600" dirty="0" smtClean="0">
                <a:latin typeface="Hiragino Sans GB W3"/>
                <a:ea typeface="Hiragino Sans GB W3"/>
                <a:cs typeface="Hiragino Sans GB W3"/>
              </a:rPr>
              <a:t>裏表ラバーズ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", thumbnail : { high : "https://</a:t>
            </a:r>
            <a:r>
              <a:rPr kumimoji="1" lang="en-US" altLang="ja-JP" sz="1600" dirty="0" err="1" smtClean="0">
                <a:latin typeface="Hiragino Sans GB W3"/>
                <a:ea typeface="Hiragino Sans GB W3"/>
                <a:cs typeface="Hiragino Sans GB W3"/>
              </a:rPr>
              <a:t>i.ytmg.com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/…/</a:t>
            </a:r>
            <a:r>
              <a:rPr kumimoji="1" lang="en-US" altLang="ja-JP" sz="1600" dirty="0" err="1" smtClean="0">
                <a:latin typeface="Hiragino Sans GB W3"/>
                <a:ea typeface="Hiragino Sans GB W3"/>
                <a:cs typeface="Hiragino Sans GB W3"/>
              </a:rPr>
              <a:t>hoge.jpg</a:t>
            </a:r>
            <a:r>
              <a:rPr kumimoji="1" lang="en-US" altLang="ja-JP" sz="1600" dirty="0" smtClean="0">
                <a:latin typeface="Hiragino Sans GB W3"/>
                <a:ea typeface="Hiragino Sans GB W3"/>
                <a:cs typeface="Hiragino Sans GB W3"/>
              </a:rPr>
              <a:t>"} }</a:t>
            </a:r>
            <a:endParaRPr kumimoji="1" lang="ja-JP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478991" y="5064387"/>
            <a:ext cx="1722247" cy="591525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を構築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41559" y="3397993"/>
            <a:ext cx="1722247" cy="591525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Button</a:t>
            </a:r>
            <a:r>
              <a:rPr kumimoji="1" lang="ja-JP" altLang="en-US" dirty="0" smtClean="0"/>
              <a:t>を押す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366503" y="4403270"/>
            <a:ext cx="1722247" cy="591525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HTTP</a:t>
            </a:r>
            <a:r>
              <a:rPr kumimoji="1" lang="ja-JP" altLang="en-US" dirty="0" smtClean="0"/>
              <a:t>通信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ライブラリ</a:t>
            </a:r>
            <a:endParaRPr kumimoji="1" lang="ja-JP" altLang="en-US" dirty="0"/>
          </a:p>
        </p:txBody>
      </p:sp>
      <p:sp>
        <p:nvSpPr>
          <p:cNvPr id="11" name="雲 10"/>
          <p:cNvSpPr/>
          <p:nvPr/>
        </p:nvSpPr>
        <p:spPr>
          <a:xfrm>
            <a:off x="5837306" y="5879911"/>
            <a:ext cx="1720637" cy="804645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dirty="0" smtClean="0">
                <a:solidFill>
                  <a:srgbClr val="2E2224"/>
                </a:solidFill>
                <a:latin typeface="Hiragino Sans GB W3"/>
                <a:ea typeface="Hiragino Sans GB W3"/>
                <a:cs typeface="Hiragino Sans GB W3"/>
              </a:rPr>
              <a:t>Network</a:t>
            </a:r>
            <a:endParaRPr kumimoji="1" lang="ja-JP" altLang="en-US" dirty="0">
              <a:solidFill>
                <a:srgbClr val="2E2224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060712" y="4472862"/>
            <a:ext cx="1722247" cy="591525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JSON</a:t>
            </a:r>
            <a:r>
              <a:rPr kumimoji="1" lang="ja-JP" altLang="en-US" dirty="0" smtClean="0"/>
              <a:t>解析</a:t>
            </a:r>
            <a:endParaRPr kumimoji="1" lang="ja-JP" altLang="en-US" dirty="0"/>
          </a:p>
        </p:txBody>
      </p:sp>
      <p:cxnSp>
        <p:nvCxnSpPr>
          <p:cNvPr id="14" name="曲線コネクタ 13"/>
          <p:cNvCxnSpPr>
            <a:stCxn id="9" idx="2"/>
            <a:endCxn id="8" idx="1"/>
          </p:cNvCxnSpPr>
          <p:nvPr/>
        </p:nvCxnSpPr>
        <p:spPr>
          <a:xfrm rot="16200000" flipH="1">
            <a:off x="1255521" y="4136680"/>
            <a:ext cx="1370632" cy="1076308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8" idx="0"/>
            <a:endCxn id="10" idx="1"/>
          </p:cNvCxnSpPr>
          <p:nvPr/>
        </p:nvCxnSpPr>
        <p:spPr>
          <a:xfrm rot="5400000" flipH="1" flipV="1">
            <a:off x="3670632" y="4368516"/>
            <a:ext cx="365354" cy="1026388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曲線コネクタ 17"/>
          <p:cNvCxnSpPr>
            <a:stCxn id="10" idx="2"/>
            <a:endCxn id="11" idx="2"/>
          </p:cNvCxnSpPr>
          <p:nvPr/>
        </p:nvCxnSpPr>
        <p:spPr>
          <a:xfrm rot="16200000" flipH="1">
            <a:off x="4891416" y="5331006"/>
            <a:ext cx="1287439" cy="615016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曲線コネクタ 23"/>
          <p:cNvCxnSpPr>
            <a:stCxn id="11" idx="0"/>
            <a:endCxn id="12" idx="2"/>
          </p:cNvCxnSpPr>
          <p:nvPr/>
        </p:nvCxnSpPr>
        <p:spPr>
          <a:xfrm flipV="1">
            <a:off x="7556509" y="5064387"/>
            <a:ext cx="365327" cy="1217847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4862302" y="2930976"/>
            <a:ext cx="1722247" cy="591525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画面更新</a:t>
            </a:r>
            <a:endParaRPr kumimoji="1" lang="ja-JP" altLang="en-US" dirty="0"/>
          </a:p>
        </p:txBody>
      </p:sp>
      <p:cxnSp>
        <p:nvCxnSpPr>
          <p:cNvPr id="56" name="曲線コネクタ 55"/>
          <p:cNvCxnSpPr>
            <a:stCxn id="12" idx="0"/>
            <a:endCxn id="55" idx="3"/>
          </p:cNvCxnSpPr>
          <p:nvPr/>
        </p:nvCxnSpPr>
        <p:spPr>
          <a:xfrm rot="16200000" flipV="1">
            <a:off x="6630132" y="3181157"/>
            <a:ext cx="1246123" cy="1337287"/>
          </a:xfrm>
          <a:prstGeom prst="curvedConnector2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ドーナツ 81"/>
          <p:cNvSpPr/>
          <p:nvPr/>
        </p:nvSpPr>
        <p:spPr>
          <a:xfrm>
            <a:off x="7596336" y="3789040"/>
            <a:ext cx="539349" cy="539349"/>
          </a:xfrm>
          <a:prstGeom prst="donut">
            <a:avLst>
              <a:gd name="adj" fmla="val 1221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3" name="ドーナツ 82"/>
          <p:cNvSpPr/>
          <p:nvPr/>
        </p:nvSpPr>
        <p:spPr>
          <a:xfrm>
            <a:off x="1619672" y="4941168"/>
            <a:ext cx="539349" cy="539349"/>
          </a:xfrm>
          <a:prstGeom prst="donut">
            <a:avLst>
              <a:gd name="adj" fmla="val 1221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802039" y="5360150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入り口</a:t>
            </a:r>
            <a:endParaRPr kumimoji="1" lang="ja-JP" altLang="en-US" dirty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8100392" y="3501008"/>
            <a:ext cx="16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Hiragino Sans GB W3"/>
                <a:ea typeface="Hiragino Sans GB W3"/>
                <a:cs typeface="Hiragino Sans GB W3"/>
              </a:rPr>
              <a:t>出口</a:t>
            </a:r>
            <a:endParaRPr kumimoji="1" lang="ja-JP" altLang="en-US" dirty="0">
              <a:solidFill>
                <a:srgbClr val="FF0000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679515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参考：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 API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の呼び出し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(Retrofit)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図 2" descr="スクリーンショット 2015-07-06 21.55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6" y="1360791"/>
            <a:ext cx="8585140" cy="356147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0946" y="991459"/>
            <a:ext cx="736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/>
                </a:solidFill>
              </a:rPr>
              <a:t>Retrofit</a:t>
            </a:r>
            <a:r>
              <a:rPr kumimoji="1" lang="ja-JP" altLang="en-US" dirty="0" smtClean="0">
                <a:solidFill>
                  <a:schemeClr val="tx2"/>
                </a:solidFill>
              </a:rPr>
              <a:t>の入り口は、</a:t>
            </a:r>
            <a:r>
              <a:rPr kumimoji="1" lang="en-US" altLang="ja-JP" dirty="0" smtClean="0">
                <a:solidFill>
                  <a:schemeClr val="tx2"/>
                </a:solidFill>
              </a:rPr>
              <a:t>API</a:t>
            </a:r>
            <a:r>
              <a:rPr kumimoji="1" lang="ja-JP" altLang="en-US" dirty="0" smtClean="0">
                <a:solidFill>
                  <a:schemeClr val="tx2"/>
                </a:solidFill>
              </a:rPr>
              <a:t>の呼び出し方をインタフェースとして定義する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626272" y="4375549"/>
            <a:ext cx="8298098" cy="2100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83446" y="3786298"/>
            <a:ext cx="526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URL(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パス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)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と固定のパラメータ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1687454" y="4614939"/>
            <a:ext cx="1895992" cy="204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22306" y="4922266"/>
            <a:ext cx="3148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2"/>
                </a:solidFill>
              </a:rPr>
              <a:t>可変のパラメータ</a:t>
            </a:r>
            <a:endParaRPr kumimoji="1" lang="ja-JP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38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参考：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YouTube API</a:t>
            </a:r>
            <a:r>
              <a:rPr kumimoji="1" lang="ja-JP" altLang="en-US" dirty="0" smtClean="0">
                <a:latin typeface="Hiragino Sans GB W3"/>
                <a:ea typeface="Hiragino Sans GB W3"/>
                <a:cs typeface="Hiragino Sans GB W3"/>
              </a:rPr>
              <a:t>の呼び出し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(Retrofit)</a:t>
            </a:r>
            <a:endParaRPr kumimoji="1" lang="ja-JP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0946" y="991459"/>
            <a:ext cx="736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/>
                </a:solidFill>
              </a:rPr>
              <a:t>Retrofit</a:t>
            </a:r>
            <a:r>
              <a:rPr kumimoji="1" lang="ja-JP" altLang="en-US" dirty="0" smtClean="0">
                <a:solidFill>
                  <a:schemeClr val="tx2"/>
                </a:solidFill>
              </a:rPr>
              <a:t>の出口は、</a:t>
            </a:r>
            <a:r>
              <a:rPr kumimoji="1" lang="en-US" altLang="ja-JP" dirty="0" smtClean="0">
                <a:solidFill>
                  <a:schemeClr val="tx2"/>
                </a:solidFill>
              </a:rPr>
              <a:t>Callback</a:t>
            </a:r>
            <a:r>
              <a:rPr kumimoji="1" lang="ja-JP" altLang="en-US" dirty="0" smtClean="0">
                <a:solidFill>
                  <a:schemeClr val="tx2"/>
                </a:solidFill>
              </a:rPr>
              <a:t>インタフェースの実装を用意する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pic>
        <p:nvPicPr>
          <p:cNvPr id="9" name="図 8" descr="スクリーンショット 2015-07-06 22.06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6" y="1360792"/>
            <a:ext cx="8585140" cy="3891616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>
          <a:xfrm>
            <a:off x="2522484" y="3503738"/>
            <a:ext cx="4079462" cy="402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22853" y="4207915"/>
            <a:ext cx="526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Retrofit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が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JSON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データを</a:t>
            </a:r>
            <a:endParaRPr kumimoji="1" lang="en-US" altLang="ja-JP" sz="28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Java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オブジェクトに変換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2000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2" y="922590"/>
            <a:ext cx="2617932" cy="4654101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今日作るアプリの土台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324243" y="922590"/>
            <a:ext cx="2651924" cy="465410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Activity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436296" y="1428799"/>
            <a:ext cx="2474504" cy="4071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Fragment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510998" y="1556792"/>
            <a:ext cx="1596756" cy="3669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View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82455" y="1556792"/>
            <a:ext cx="642059" cy="3669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kumimoji="1" lang="en-US" altLang="ja-JP" dirty="0" smtClean="0">
                <a:solidFill>
                  <a:srgbClr val="000000"/>
                </a:solidFill>
              </a:rPr>
              <a:t>View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02987" y="1055257"/>
            <a:ext cx="27238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GB W3"/>
                <a:ea typeface="Hiragino Sans GB W3"/>
                <a:cs typeface="Hiragino Sans GB W3"/>
              </a:rPr>
              <a:t>Android</a:t>
            </a:r>
            <a:r>
              <a:rPr kumimoji="1" lang="ja-JP" altLang="en-US" dirty="0">
                <a:latin typeface="Hiragino Sans GB W3"/>
                <a:ea typeface="Hiragino Sans GB W3"/>
                <a:cs typeface="Hiragino Sans GB W3"/>
              </a:rPr>
              <a:t>アプリの画面は</a:t>
            </a:r>
            <a:endParaRPr kumimoji="1" lang="en-US" altLang="ja-JP" dirty="0"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ja-JP" altLang="en-US" dirty="0">
                <a:latin typeface="Hiragino Sans GB W3"/>
                <a:ea typeface="Hiragino Sans GB W3"/>
                <a:cs typeface="Hiragino Sans GB W3"/>
              </a:rPr>
              <a:t>要素がツリー構造を形成</a:t>
            </a:r>
            <a:endParaRPr kumimoji="1" lang="en-US" altLang="ja-JP" dirty="0">
              <a:latin typeface="Hiragino Sans GB W3"/>
              <a:ea typeface="Hiragino Sans GB W3"/>
              <a:cs typeface="Hiragino Sans GB W3"/>
            </a:endParaRPr>
          </a:p>
          <a:p>
            <a:endParaRPr kumimoji="1" lang="en-US" altLang="ja-JP" dirty="0"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en-US" altLang="ja-JP" dirty="0">
                <a:latin typeface="Hiragino Sans GB W3"/>
                <a:ea typeface="Hiragino Sans GB W3"/>
                <a:cs typeface="Hiragino Sans GB W3"/>
              </a:rPr>
              <a:t>Activity</a:t>
            </a:r>
          </a:p>
          <a:p>
            <a:r>
              <a:rPr kumimoji="1" lang="ja-JP" altLang="ja-JP" dirty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en-US" altLang="ja-JP" dirty="0">
                <a:latin typeface="Hiragino Sans GB W3"/>
                <a:ea typeface="Hiragino Sans GB W3"/>
                <a:cs typeface="Hiragino Sans GB W3"/>
              </a:rPr>
              <a:t>└Fragment</a:t>
            </a:r>
          </a:p>
          <a:p>
            <a:r>
              <a:rPr kumimoji="1" lang="ja-JP" altLang="ja-JP" dirty="0">
                <a:latin typeface="Hiragino Sans GB W3"/>
                <a:ea typeface="Hiragino Sans GB W3"/>
                <a:cs typeface="Hiragino Sans GB W3"/>
              </a:rPr>
              <a:t>　　</a:t>
            </a:r>
            <a:r>
              <a:rPr kumimoji="1" lang="ja-JP" altLang="en-US" dirty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en-US" altLang="ja-JP" dirty="0">
                <a:latin typeface="Hiragino Sans GB W3"/>
                <a:ea typeface="Hiragino Sans GB W3"/>
                <a:cs typeface="Hiragino Sans GB W3"/>
              </a:rPr>
              <a:t>├View</a:t>
            </a:r>
          </a:p>
          <a:p>
            <a:r>
              <a:rPr kumimoji="1" lang="ja-JP" altLang="ja-JP" dirty="0">
                <a:latin typeface="Hiragino Sans GB W3"/>
                <a:ea typeface="Hiragino Sans GB W3"/>
                <a:cs typeface="Hiragino Sans GB W3"/>
              </a:rPr>
              <a:t>　</a:t>
            </a:r>
            <a:r>
              <a:rPr kumimoji="1" lang="ja-JP" altLang="en-US" dirty="0">
                <a:latin typeface="Hiragino Sans GB W3"/>
                <a:ea typeface="Hiragino Sans GB W3"/>
                <a:cs typeface="Hiragino Sans GB W3"/>
              </a:rPr>
              <a:t>　　</a:t>
            </a:r>
            <a:r>
              <a:rPr kumimoji="1" lang="en-US" altLang="ja-JP" dirty="0" smtClean="0">
                <a:latin typeface="Hiragino Sans GB W3"/>
                <a:ea typeface="Hiragino Sans GB W3"/>
                <a:cs typeface="Hiragino Sans GB W3"/>
              </a:rPr>
              <a:t>└View</a:t>
            </a:r>
            <a:endParaRPr kumimoji="1" lang="en-US" altLang="ja-JP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円形吹き出し 8"/>
          <p:cNvSpPr/>
          <p:nvPr/>
        </p:nvSpPr>
        <p:spPr>
          <a:xfrm>
            <a:off x="905762" y="2568102"/>
            <a:ext cx="1045829" cy="612648"/>
          </a:xfrm>
          <a:prstGeom prst="wedgeEllipseCallout">
            <a:avLst>
              <a:gd name="adj1" fmla="val 90774"/>
              <a:gd name="adj2" fmla="val -1646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Click!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6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 Studio</a:t>
            </a:r>
            <a:r>
              <a:rPr lang="ja-JP" altLang="en-US" dirty="0" smtClean="0"/>
              <a:t>基本情報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" r="78488"/>
          <a:stretch/>
        </p:blipFill>
        <p:spPr>
          <a:xfrm>
            <a:off x="130535" y="1846559"/>
            <a:ext cx="4106779" cy="24953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6" y="1938613"/>
            <a:ext cx="3048000" cy="3073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515"/>
          <a:stretch/>
        </p:blipFill>
        <p:spPr>
          <a:xfrm>
            <a:off x="2916194" y="2834636"/>
            <a:ext cx="5085835" cy="3814805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3072469" y="4713179"/>
            <a:ext cx="2174668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406566" y="1697141"/>
            <a:ext cx="3048000" cy="8238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Android Studio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は頻繁にバージョンアップされます。基本的には新しいもの使うほうが望ましいです。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30386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 Studio</a:t>
            </a:r>
            <a:r>
              <a:rPr lang="ja-JP" altLang="en-US" dirty="0" smtClean="0"/>
              <a:t>基本情報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画面構成は一般的な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IDE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と同様に、ナビゲーター・エディタ・コンソールを備えていますね。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" y="1820476"/>
            <a:ext cx="7846541" cy="4777983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90832" y="2360141"/>
            <a:ext cx="1705233" cy="22489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ナビゲーター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781462" y="2360140"/>
            <a:ext cx="5435781" cy="22489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エディタ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18565" y="5148734"/>
            <a:ext cx="7198678" cy="1202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/>
              <a:t>コンソール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12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 Studio</a:t>
            </a:r>
            <a:r>
              <a:rPr lang="ja-JP" altLang="en-US" dirty="0" smtClean="0"/>
              <a:t>基本情報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ナビゲーターは左端のボタンで表示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/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非表示を切り替えることができます。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" y="1820476"/>
            <a:ext cx="7846541" cy="47779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33" b="72556"/>
          <a:stretch/>
        </p:blipFill>
        <p:spPr>
          <a:xfrm>
            <a:off x="2173922" y="2553642"/>
            <a:ext cx="2731710" cy="357571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右矢印 13"/>
          <p:cNvSpPr/>
          <p:nvPr/>
        </p:nvSpPr>
        <p:spPr>
          <a:xfrm rot="1271061">
            <a:off x="705644" y="2581473"/>
            <a:ext cx="1451302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484996" y="2067844"/>
            <a:ext cx="203671" cy="7742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1857632" y="3295885"/>
            <a:ext cx="700217" cy="1276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17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 Studio</a:t>
            </a:r>
            <a:r>
              <a:rPr lang="ja-JP" altLang="en-US" dirty="0" smtClean="0"/>
              <a:t>基本情報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" y="1820476"/>
            <a:ext cx="7846541" cy="477798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53" r="67548"/>
          <a:stretch/>
        </p:blipFill>
        <p:spPr>
          <a:xfrm>
            <a:off x="3187581" y="914400"/>
            <a:ext cx="5655276" cy="437689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5152305" y="4744994"/>
            <a:ext cx="1866333" cy="4572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86695" y="5202195"/>
            <a:ext cx="3948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表示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/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非表示の切り替え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3553528" y="1065947"/>
            <a:ext cx="4856438" cy="532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176585" y="1612249"/>
            <a:ext cx="4510216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接続している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Android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端末</a:t>
            </a:r>
            <a:r>
              <a:rPr kumimoji="1" lang="en-US" altLang="ja-JP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/</a:t>
            </a:r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エミュレーター</a:t>
            </a:r>
            <a:endParaRPr kumimoji="1" lang="en-US" altLang="ja-JP" sz="28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ja-JP" altLang="en-US" sz="28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（複数つないでいる場合はここで切り替え）</a:t>
            </a:r>
            <a:endParaRPr kumimoji="1" lang="ja-JP" altLang="en-US" sz="28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461589" y="4714226"/>
            <a:ext cx="2318315" cy="1884233"/>
          </a:xfrm>
          <a:prstGeom prst="roundRect">
            <a:avLst>
              <a:gd name="adj" fmla="val 2239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19051259">
            <a:off x="1915653" y="5349532"/>
            <a:ext cx="2023495" cy="3653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167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まず、ボタンクリックで何かしてみましょう</a:t>
            </a:r>
            <a:endParaRPr kumimoji="1" lang="ja-JP" altLang="en-US" dirty="0"/>
          </a:p>
        </p:txBody>
      </p:sp>
      <p:pic>
        <p:nvPicPr>
          <p:cNvPr id="11" name="図 10" descr="スクリーンショット 2015-07-06 18.49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2707" r="39811" b="51279"/>
          <a:stretch/>
        </p:blipFill>
        <p:spPr>
          <a:xfrm>
            <a:off x="334201" y="1701999"/>
            <a:ext cx="8440983" cy="4382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角丸四角形 11"/>
          <p:cNvSpPr/>
          <p:nvPr/>
        </p:nvSpPr>
        <p:spPr>
          <a:xfrm>
            <a:off x="812384" y="3529973"/>
            <a:ext cx="2745301" cy="298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276693" y="3996901"/>
            <a:ext cx="4584840" cy="541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4173978" y="1858372"/>
            <a:ext cx="522916" cy="4295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30535" y="644315"/>
            <a:ext cx="87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MainActivityFragment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を開いて、</a:t>
            </a:r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onClickButton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()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を探す。</a:t>
            </a:r>
            <a:r>
              <a:rPr kumimoji="1" lang="en-US" altLang="ja-JP" sz="2800" dirty="0" err="1" smtClean="0">
                <a:latin typeface="Hiragino Sans GB W3"/>
                <a:ea typeface="Hiragino Sans GB W3"/>
                <a:cs typeface="Hiragino Sans GB W3"/>
              </a:rPr>
              <a:t>Toast.makeText</a:t>
            </a:r>
            <a:r>
              <a:rPr kumimoji="1" lang="en-US" altLang="ja-JP" sz="2800" dirty="0" smtClean="0">
                <a:latin typeface="Hiragino Sans GB W3"/>
                <a:ea typeface="Hiragino Sans GB W3"/>
                <a:cs typeface="Hiragino Sans GB W3"/>
              </a:rPr>
              <a:t>(…</a:t>
            </a:r>
            <a:r>
              <a:rPr kumimoji="1" lang="ja-JP" altLang="en-US" sz="2800" dirty="0" smtClean="0">
                <a:latin typeface="Hiragino Sans GB W3"/>
                <a:ea typeface="Hiragino Sans GB W3"/>
                <a:cs typeface="Hiragino Sans GB W3"/>
              </a:rPr>
              <a:t>のコメントアウト解除</a:t>
            </a:r>
            <a:endParaRPr kumimoji="1" lang="ja-JP" altLang="en-US" sz="2800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6448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アート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アート.thmx</Template>
  <TotalTime>1660</TotalTime>
  <Words>1610</Words>
  <Application>Microsoft Macintosh PowerPoint</Application>
  <PresentationFormat>画面に合わせる (4:3)</PresentationFormat>
  <Paragraphs>264</Paragraphs>
  <Slides>34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2" baseType="lpstr">
      <vt:lpstr>Arial</vt:lpstr>
      <vt:lpstr>Calibri</vt:lpstr>
      <vt:lpstr>Candara</vt:lpstr>
      <vt:lpstr>Hiragino Sans GB W3</vt:lpstr>
      <vt:lpstr>ＭＳ Ｐゴシック</vt:lpstr>
      <vt:lpstr>Tahoma</vt:lpstr>
      <vt:lpstr>Tunga</vt:lpstr>
      <vt:lpstr>アート</vt:lpstr>
      <vt:lpstr>PowerPoint プレゼンテーション</vt:lpstr>
      <vt:lpstr>YouTube APIを使って Androidアプリを作る</vt:lpstr>
      <vt:lpstr>PowerPoint プレゼンテーション</vt:lpstr>
      <vt:lpstr>今日作るアプリの土台</vt:lpstr>
      <vt:lpstr>Android Studio基本情報</vt:lpstr>
      <vt:lpstr>Android Studio基本情報</vt:lpstr>
      <vt:lpstr>Android Studio基本情報</vt:lpstr>
      <vt:lpstr>Android Studio基本情報</vt:lpstr>
      <vt:lpstr>まず、ボタンクリックで何かしてみましょう</vt:lpstr>
      <vt:lpstr>Androidアプリの基本構成</vt:lpstr>
      <vt:lpstr>アプリの基本構成要素は３つ</vt:lpstr>
      <vt:lpstr>マニフェスト = AndroidManifest.xml</vt:lpstr>
      <vt:lpstr>AndroidManifest.xml</vt:lpstr>
      <vt:lpstr>Javaクラス（Activity、Fragment）</vt:lpstr>
      <vt:lpstr>レイアウトXML</vt:lpstr>
      <vt:lpstr>おさらい</vt:lpstr>
      <vt:lpstr>続き</vt:lpstr>
      <vt:lpstr>ライブラリ - ButterKnife</vt:lpstr>
      <vt:lpstr>ライブラリ - ButterKnife</vt:lpstr>
      <vt:lpstr>ライブラリ - ButterKnife</vt:lpstr>
      <vt:lpstr>ボタンクリックで何かする</vt:lpstr>
      <vt:lpstr>YouTube検索結果を表示</vt:lpstr>
      <vt:lpstr>画像を表示してみる</vt:lpstr>
      <vt:lpstr>ライブラリ - Picasso</vt:lpstr>
      <vt:lpstr>Androidアプリのスレッド</vt:lpstr>
      <vt:lpstr>リスト表示を格好良くする</vt:lpstr>
      <vt:lpstr>ライブラリ – Android Support v7 GridLayout</vt:lpstr>
      <vt:lpstr>今日、使ったライブラリ</vt:lpstr>
      <vt:lpstr>Retrofit</vt:lpstr>
      <vt:lpstr>参考：YouTube APIを使う</vt:lpstr>
      <vt:lpstr>参考：YouTube APIの呼び出し(通常)</vt:lpstr>
      <vt:lpstr>参考：YouTube APIの呼び出し(Retrofit)</vt:lpstr>
      <vt:lpstr>参考：YouTube APIの呼び出し(Retrofit)</vt:lpstr>
      <vt:lpstr>参考：YouTube APIの呼び出し(Retrofit)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Bizreach</dc:creator>
  <cp:lastModifiedBy>岩井 友希</cp:lastModifiedBy>
  <cp:revision>60</cp:revision>
  <dcterms:created xsi:type="dcterms:W3CDTF">2015-07-06T08:06:52Z</dcterms:created>
  <dcterms:modified xsi:type="dcterms:W3CDTF">2016-09-09T08:58:01Z</dcterms:modified>
</cp:coreProperties>
</file>